
<file path=[Content_Types].xml><?xml version="1.0" encoding="utf-8"?>
<Types xmlns="http://schemas.openxmlformats.org/package/2006/content-types">
  <Default Extension="tiff" ContentType="image/tiff"/>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77"/>
  </p:notesMasterIdLst>
  <p:sldIdLst>
    <p:sldId id="859" r:id="rId3"/>
    <p:sldId id="1018" r:id="rId4"/>
    <p:sldId id="1019" r:id="rId5"/>
    <p:sldId id="1089" r:id="rId6"/>
    <p:sldId id="1090" r:id="rId7"/>
    <p:sldId id="1106" r:id="rId8"/>
    <p:sldId id="1042" r:id="rId9"/>
    <p:sldId id="1105" r:id="rId10"/>
    <p:sldId id="1031" r:id="rId11"/>
    <p:sldId id="1034" r:id="rId12"/>
    <p:sldId id="1029" r:id="rId13"/>
    <p:sldId id="1093" r:id="rId14"/>
    <p:sldId id="1043" r:id="rId15"/>
    <p:sldId id="1107" r:id="rId16"/>
    <p:sldId id="1038" r:id="rId17"/>
    <p:sldId id="1108" r:id="rId18"/>
    <p:sldId id="1109" r:id="rId19"/>
    <p:sldId id="1110" r:id="rId20"/>
    <p:sldId id="1123" r:id="rId21"/>
    <p:sldId id="1124" r:id="rId22"/>
    <p:sldId id="1033" r:id="rId23"/>
    <p:sldId id="1118" r:id="rId24"/>
    <p:sldId id="1125" r:id="rId25"/>
    <p:sldId id="1119" r:id="rId26"/>
    <p:sldId id="1050" r:id="rId27"/>
    <p:sldId id="1049" r:id="rId28"/>
    <p:sldId id="1051" r:id="rId29"/>
    <p:sldId id="1126" r:id="rId30"/>
    <p:sldId id="1128" r:id="rId31"/>
    <p:sldId id="1127" r:id="rId32"/>
    <p:sldId id="1129" r:id="rId33"/>
    <p:sldId id="1130" r:id="rId34"/>
    <p:sldId id="1131" r:id="rId35"/>
    <p:sldId id="1052" r:id="rId36"/>
    <p:sldId id="1147" r:id="rId37"/>
    <p:sldId id="1054" r:id="rId38"/>
    <p:sldId id="1055" r:id="rId39"/>
    <p:sldId id="1099" r:id="rId40"/>
    <p:sldId id="1053" r:id="rId41"/>
    <p:sldId id="1057" r:id="rId42"/>
    <p:sldId id="1132" r:id="rId43"/>
    <p:sldId id="1133" r:id="rId44"/>
    <p:sldId id="1058" r:id="rId45"/>
    <p:sldId id="1098" r:id="rId46"/>
    <p:sldId id="1134" r:id="rId47"/>
    <p:sldId id="1062" r:id="rId48"/>
    <p:sldId id="1063" r:id="rId49"/>
    <p:sldId id="1067" r:id="rId50"/>
    <p:sldId id="1071" r:id="rId51"/>
    <p:sldId id="1072" r:id="rId52"/>
    <p:sldId id="1137" r:id="rId53"/>
    <p:sldId id="1140" r:id="rId54"/>
    <p:sldId id="1138" r:id="rId55"/>
    <p:sldId id="1141" r:id="rId56"/>
    <p:sldId id="1139" r:id="rId57"/>
    <p:sldId id="1096" r:id="rId58"/>
    <p:sldId id="1070" r:id="rId59"/>
    <p:sldId id="1135" r:id="rId60"/>
    <p:sldId id="1136" r:id="rId61"/>
    <p:sldId id="1100" r:id="rId62"/>
    <p:sldId id="1101" r:id="rId63"/>
    <p:sldId id="1074" r:id="rId64"/>
    <p:sldId id="1142" r:id="rId65"/>
    <p:sldId id="1143" r:id="rId66"/>
    <p:sldId id="1144" r:id="rId67"/>
    <p:sldId id="1082" r:id="rId68"/>
    <p:sldId id="1073" r:id="rId69"/>
    <p:sldId id="1103" r:id="rId70"/>
    <p:sldId id="1075" r:id="rId71"/>
    <p:sldId id="1145" r:id="rId72"/>
    <p:sldId id="1146" r:id="rId73"/>
    <p:sldId id="1079" r:id="rId74"/>
    <p:sldId id="1041" r:id="rId75"/>
    <p:sldId id="1083" r:id="rId76"/>
  </p:sldIdLst>
  <p:sldSz cx="12190095"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00"/>
    <a:srgbClr val="8DC369"/>
    <a:srgbClr val="009900"/>
    <a:srgbClr val="62812B"/>
    <a:srgbClr val="A0C83C"/>
    <a:srgbClr val="006C45"/>
    <a:srgbClr val="009B64"/>
    <a:srgbClr val="FF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14" autoAdjust="0"/>
    <p:restoredTop sz="94606" autoAdjust="0"/>
  </p:normalViewPr>
  <p:slideViewPr>
    <p:cSldViewPr showGuides="1">
      <p:cViewPr varScale="1">
        <p:scale>
          <a:sx n="102" d="100"/>
          <a:sy n="102" d="100"/>
        </p:scale>
        <p:origin x="258" y="114"/>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0" Type="http://schemas.openxmlformats.org/officeDocument/2006/relationships/tableStyles" Target="tableStyles.xml"/><Relationship Id="rId8" Type="http://schemas.openxmlformats.org/officeDocument/2006/relationships/slide" Target="slides/slide6.xml"/><Relationship Id="rId79" Type="http://schemas.openxmlformats.org/officeDocument/2006/relationships/viewProps" Target="viewProps.xml"/><Relationship Id="rId78" Type="http://schemas.openxmlformats.org/officeDocument/2006/relationships/presProps" Target="presProps.xml"/><Relationship Id="rId77" Type="http://schemas.openxmlformats.org/officeDocument/2006/relationships/notesMaster" Target="notesMasters/notesMaster1.xml"/><Relationship Id="rId76" Type="http://schemas.openxmlformats.org/officeDocument/2006/relationships/slide" Target="slides/slide74.xml"/><Relationship Id="rId75" Type="http://schemas.openxmlformats.org/officeDocument/2006/relationships/slide" Target="slides/slide73.xml"/><Relationship Id="rId74" Type="http://schemas.openxmlformats.org/officeDocument/2006/relationships/slide" Target="slides/slide72.xml"/><Relationship Id="rId73" Type="http://schemas.openxmlformats.org/officeDocument/2006/relationships/slide" Target="slides/slide71.xml"/><Relationship Id="rId72" Type="http://schemas.openxmlformats.org/officeDocument/2006/relationships/slide" Target="slides/slide70.xml"/><Relationship Id="rId71" Type="http://schemas.openxmlformats.org/officeDocument/2006/relationships/slide" Target="slides/slide69.xml"/><Relationship Id="rId70" Type="http://schemas.openxmlformats.org/officeDocument/2006/relationships/slide" Target="slides/slide68.xml"/><Relationship Id="rId7" Type="http://schemas.openxmlformats.org/officeDocument/2006/relationships/slide" Target="slides/slide5.xml"/><Relationship Id="rId69" Type="http://schemas.openxmlformats.org/officeDocument/2006/relationships/slide" Target="slides/slide67.xml"/><Relationship Id="rId68" Type="http://schemas.openxmlformats.org/officeDocument/2006/relationships/slide" Target="slides/slide66.xml"/><Relationship Id="rId67" Type="http://schemas.openxmlformats.org/officeDocument/2006/relationships/slide" Target="slides/slide65.xml"/><Relationship Id="rId66" Type="http://schemas.openxmlformats.org/officeDocument/2006/relationships/slide" Target="slides/slide64.xml"/><Relationship Id="rId65" Type="http://schemas.openxmlformats.org/officeDocument/2006/relationships/slide" Target="slides/slide63.xml"/><Relationship Id="rId64" Type="http://schemas.openxmlformats.org/officeDocument/2006/relationships/slide" Target="slides/slide62.xml"/><Relationship Id="rId63" Type="http://schemas.openxmlformats.org/officeDocument/2006/relationships/slide" Target="slides/slide61.xml"/><Relationship Id="rId62" Type="http://schemas.openxmlformats.org/officeDocument/2006/relationships/slide" Target="slides/slide60.xml"/><Relationship Id="rId61" Type="http://schemas.openxmlformats.org/officeDocument/2006/relationships/slide" Target="slides/slide59.xml"/><Relationship Id="rId60" Type="http://schemas.openxmlformats.org/officeDocument/2006/relationships/slide" Target="slides/slide58.xml"/><Relationship Id="rId6" Type="http://schemas.openxmlformats.org/officeDocument/2006/relationships/slide" Target="slides/slide4.xml"/><Relationship Id="rId59" Type="http://schemas.openxmlformats.org/officeDocument/2006/relationships/slide" Target="slides/slide57.xml"/><Relationship Id="rId58" Type="http://schemas.openxmlformats.org/officeDocument/2006/relationships/slide" Target="slides/slide56.xml"/><Relationship Id="rId57" Type="http://schemas.openxmlformats.org/officeDocument/2006/relationships/slide" Target="slides/slide55.xml"/><Relationship Id="rId56" Type="http://schemas.openxmlformats.org/officeDocument/2006/relationships/slide" Target="slides/slide54.xml"/><Relationship Id="rId55" Type="http://schemas.openxmlformats.org/officeDocument/2006/relationships/slide" Target="slides/slide53.xml"/><Relationship Id="rId54" Type="http://schemas.openxmlformats.org/officeDocument/2006/relationships/slide" Target="slides/slide52.xml"/><Relationship Id="rId53" Type="http://schemas.openxmlformats.org/officeDocument/2006/relationships/slide" Target="slides/slide51.xml"/><Relationship Id="rId52" Type="http://schemas.openxmlformats.org/officeDocument/2006/relationships/slide" Target="slides/slide50.xml"/><Relationship Id="rId51" Type="http://schemas.openxmlformats.org/officeDocument/2006/relationships/slide" Target="slides/slide49.xml"/><Relationship Id="rId50" Type="http://schemas.openxmlformats.org/officeDocument/2006/relationships/slide" Target="slides/slide48.xml"/><Relationship Id="rId5" Type="http://schemas.openxmlformats.org/officeDocument/2006/relationships/slide" Target="slides/slide3.xml"/><Relationship Id="rId49" Type="http://schemas.openxmlformats.org/officeDocument/2006/relationships/slide" Target="slides/slide47.xml"/><Relationship Id="rId48" Type="http://schemas.openxmlformats.org/officeDocument/2006/relationships/slide" Target="slides/slide46.xml"/><Relationship Id="rId47" Type="http://schemas.openxmlformats.org/officeDocument/2006/relationships/slide" Target="slides/slide45.xml"/><Relationship Id="rId46" Type="http://schemas.openxmlformats.org/officeDocument/2006/relationships/slide" Target="slides/slide44.xml"/><Relationship Id="rId45" Type="http://schemas.openxmlformats.org/officeDocument/2006/relationships/slide" Target="slides/slide43.xml"/><Relationship Id="rId44" Type="http://schemas.openxmlformats.org/officeDocument/2006/relationships/slide" Target="slides/slide42.xml"/><Relationship Id="rId43" Type="http://schemas.openxmlformats.org/officeDocument/2006/relationships/slide" Target="slides/slide41.xml"/><Relationship Id="rId42" Type="http://schemas.openxmlformats.org/officeDocument/2006/relationships/slide" Target="slides/slide40.xml"/><Relationship Id="rId41" Type="http://schemas.openxmlformats.org/officeDocument/2006/relationships/slide" Target="slides/slide39.xml"/><Relationship Id="rId40" Type="http://schemas.openxmlformats.org/officeDocument/2006/relationships/slide" Target="slides/slide38.xml"/><Relationship Id="rId4" Type="http://schemas.openxmlformats.org/officeDocument/2006/relationships/slide" Target="slides/slide2.xml"/><Relationship Id="rId39" Type="http://schemas.openxmlformats.org/officeDocument/2006/relationships/slide" Target="slides/slide37.xml"/><Relationship Id="rId38" Type="http://schemas.openxmlformats.org/officeDocument/2006/relationships/slide" Target="slides/slide36.xml"/><Relationship Id="rId37" Type="http://schemas.openxmlformats.org/officeDocument/2006/relationships/slide" Target="slides/slide35.xml"/><Relationship Id="rId36" Type="http://schemas.openxmlformats.org/officeDocument/2006/relationships/slide" Target="slides/slide34.xml"/><Relationship Id="rId35" Type="http://schemas.openxmlformats.org/officeDocument/2006/relationships/slide" Target="slides/slide33.xml"/><Relationship Id="rId34" Type="http://schemas.openxmlformats.org/officeDocument/2006/relationships/slide" Target="slides/slide32.xml"/><Relationship Id="rId33" Type="http://schemas.openxmlformats.org/officeDocument/2006/relationships/slide" Target="slides/slide31.xml"/><Relationship Id="rId32" Type="http://schemas.openxmlformats.org/officeDocument/2006/relationships/slide" Target="slides/slide30.xml"/><Relationship Id="rId31" Type="http://schemas.openxmlformats.org/officeDocument/2006/relationships/slide" Target="slides/slide29.xml"/><Relationship Id="rId30" Type="http://schemas.openxmlformats.org/officeDocument/2006/relationships/slide" Target="slides/slide28.xml"/><Relationship Id="rId3" Type="http://schemas.openxmlformats.org/officeDocument/2006/relationships/slide" Target="slides/slide1.xml"/><Relationship Id="rId29" Type="http://schemas.openxmlformats.org/officeDocument/2006/relationships/slide" Target="slides/slide27.xml"/><Relationship Id="rId28" Type="http://schemas.openxmlformats.org/officeDocument/2006/relationships/slide" Target="slides/slide26.xml"/><Relationship Id="rId27" Type="http://schemas.openxmlformats.org/officeDocument/2006/relationships/slide" Target="slides/slide25.xml"/><Relationship Id="rId26" Type="http://schemas.openxmlformats.org/officeDocument/2006/relationships/slide" Target="slides/slide24.xml"/><Relationship Id="rId25" Type="http://schemas.openxmlformats.org/officeDocument/2006/relationships/slide" Target="slides/slide23.xml"/><Relationship Id="rId24" Type="http://schemas.openxmlformats.org/officeDocument/2006/relationships/slide" Target="slides/slide22.xml"/><Relationship Id="rId23" Type="http://schemas.openxmlformats.org/officeDocument/2006/relationships/slide" Target="slides/slide21.xml"/><Relationship Id="rId22" Type="http://schemas.openxmlformats.org/officeDocument/2006/relationships/slide" Target="slides/slide20.xml"/><Relationship Id="rId21" Type="http://schemas.openxmlformats.org/officeDocument/2006/relationships/slide" Target="slides/slide19.xml"/><Relationship Id="rId20" Type="http://schemas.openxmlformats.org/officeDocument/2006/relationships/slide" Target="slides/slide18.xml"/><Relationship Id="rId2" Type="http://schemas.openxmlformats.org/officeDocument/2006/relationships/theme" Target="theme/theme1.xml"/><Relationship Id="rId19" Type="http://schemas.openxmlformats.org/officeDocument/2006/relationships/slide" Target="slides/slide17.xml"/><Relationship Id="rId18" Type="http://schemas.openxmlformats.org/officeDocument/2006/relationships/slide" Target="slides/slide16.xml"/><Relationship Id="rId17" Type="http://schemas.openxmlformats.org/officeDocument/2006/relationships/slide" Target="slides/slide15.xml"/><Relationship Id="rId16" Type="http://schemas.openxmlformats.org/officeDocument/2006/relationships/slide" Target="slides/slide14.xml"/><Relationship Id="rId15" Type="http://schemas.openxmlformats.org/officeDocument/2006/relationships/slide" Target="slides/slide13.xml"/><Relationship Id="rId14" Type="http://schemas.openxmlformats.org/officeDocument/2006/relationships/slide" Target="slides/slide12.xml"/><Relationship Id="rId13" Type="http://schemas.openxmlformats.org/officeDocument/2006/relationships/slide" Target="slides/slide1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endParaRPr lang="zh-CN" altLang="en-US" noProof="0"/>
          </a:p>
          <a:p>
            <a:pPr lvl="1"/>
            <a:r>
              <a:rPr lang="zh-CN" altLang="en-US" noProof="0"/>
              <a:t>第二级</a:t>
            </a:r>
            <a:endParaRPr lang="zh-CN" altLang="en-US" noProof="0"/>
          </a:p>
          <a:p>
            <a:pPr lvl="2"/>
            <a:r>
              <a:rPr lang="zh-CN" altLang="en-US" noProof="0"/>
              <a:t>第三级</a:t>
            </a:r>
            <a:endParaRPr lang="zh-CN" altLang="en-US" noProof="0"/>
          </a:p>
          <a:p>
            <a:pPr lvl="3"/>
            <a:r>
              <a:rPr lang="zh-CN" altLang="en-US" noProof="0"/>
              <a:t>第四级</a:t>
            </a:r>
            <a:endParaRPr lang="zh-CN" altLang="en-US" noProof="0"/>
          </a:p>
          <a:p>
            <a:pPr lvl="4"/>
            <a:r>
              <a:rPr lang="zh-CN" altLang="en-US" noProof="0"/>
              <a:t>第五级</a:t>
            </a:r>
            <a:endParaRPr lang="zh-CN" altLang="en-US" noProof="0"/>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endParaRPr lang="zh-CN" altLang="en-US" dirty="0"/>
          </a:p>
        </p:txBody>
      </p:sp>
      <p:sp>
        <p:nvSpPr>
          <p:cNvPr id="6" name="文本框 5"/>
          <p:cNvSpPr txBox="1"/>
          <p:nvPr userDrawn="1"/>
        </p:nvSpPr>
        <p:spPr>
          <a:xfrm>
            <a:off x="4006974" y="-27384"/>
            <a:ext cx="7920880"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实验班全程提</a:t>
            </a:r>
            <a:r>
              <a:rPr lang="zh-CN" altLang="en-US" sz="2000" dirty="0">
                <a:solidFill>
                  <a:prstClr val="black"/>
                </a:solidFill>
                <a:latin typeface="楷体" panose="02010609060101010101" pitchFamily="49" charset="-122"/>
                <a:ea typeface="楷体" panose="02010609060101010101" pitchFamily="49" charset="-122"/>
              </a:rPr>
              <a:t>优</a:t>
            </a:r>
            <a:r>
              <a:rPr lang="zh-CN" altLang="en-US" sz="2000" dirty="0" smtClean="0">
                <a:solidFill>
                  <a:prstClr val="black"/>
                </a:solidFill>
                <a:latin typeface="楷体" panose="02010609060101010101" pitchFamily="49" charset="-122"/>
                <a:ea typeface="楷体" panose="02010609060101010101" pitchFamily="49" charset="-122"/>
              </a:rPr>
              <a:t>训练 高中化学 选择性必修</a:t>
            </a:r>
            <a:r>
              <a:rPr lang="en-US" altLang="zh-CN" sz="2000" dirty="0" smtClean="0">
                <a:solidFill>
                  <a:prstClr val="black"/>
                </a:solidFill>
                <a:latin typeface="楷体" panose="02010609060101010101" pitchFamily="49" charset="-122"/>
                <a:ea typeface="楷体" panose="02010609060101010101" pitchFamily="49" charset="-122"/>
              </a:rPr>
              <a:t>1 </a:t>
            </a:r>
            <a:r>
              <a:rPr lang="zh-CN" altLang="en-US" sz="2000" dirty="0" smtClean="0">
                <a:solidFill>
                  <a:prstClr val="black"/>
                </a:solidFill>
                <a:latin typeface="楷体" panose="02010609060101010101" pitchFamily="49" charset="-122"/>
                <a:ea typeface="楷体" panose="02010609060101010101" pitchFamily="49" charset="-122"/>
              </a:rPr>
              <a:t>化学反应原理 </a:t>
            </a:r>
            <a:r>
              <a:rPr lang="en-US" altLang="zh-CN" sz="2000" dirty="0" err="1" smtClean="0">
                <a:solidFill>
                  <a:prstClr val="black"/>
                </a:solidFill>
                <a:latin typeface="楷体" panose="02010609060101010101" pitchFamily="49" charset="-122"/>
                <a:ea typeface="楷体" panose="02010609060101010101" pitchFamily="49" charset="-122"/>
              </a:rPr>
              <a:t>JSJY</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endParaRPr lang="zh-CN" altLang="en-US" smtClean="0"/>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smtClean="0"/>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3.png"/></Relationships>
</file>

<file path=ppt/slides/_rels/slide11.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8.png"/><Relationship Id="rId2" Type="http://schemas.openxmlformats.org/officeDocument/2006/relationships/image" Target="../media/image14.png"/><Relationship Id="rId1" Type="http://schemas.openxmlformats.org/officeDocument/2006/relationships/image" Target="../media/image7.png"/></Relationships>
</file>

<file path=ppt/slides/_rels/slide12.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image" Target="../media/image15.png"/></Relationships>
</file>

<file path=ppt/slides/_rels/slide13.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8.png"/><Relationship Id="rId1" Type="http://schemas.openxmlformats.org/officeDocument/2006/relationships/image" Target="../media/image7.png"/></Relationships>
</file>

<file path=ppt/slides/_rels/slide14.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8.png"/></Relationships>
</file>

<file path=ppt/slides/_rels/slide15.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8.png"/><Relationship Id="rId1" Type="http://schemas.openxmlformats.org/officeDocument/2006/relationships/image" Target="../media/image7.png"/></Relationships>
</file>

<file path=ppt/slides/_rels/slide16.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20.png"/><Relationship Id="rId1" Type="http://schemas.openxmlformats.org/officeDocument/2006/relationships/image" Target="../media/image19.png"/></Relationships>
</file>

<file path=ppt/slides/_rels/slide17.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image" Target="../media/image21.png"/></Relationships>
</file>

<file path=ppt/slides/_rels/slide18.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25.png"/><Relationship Id="rId1" Type="http://schemas.openxmlformats.org/officeDocument/2006/relationships/image" Target="../media/image24.png"/></Relationships>
</file>

<file path=ppt/slides/_rels/slide19.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27.png"/><Relationship Id="rId1" Type="http://schemas.openxmlformats.org/officeDocument/2006/relationships/image" Target="../media/image26.png"/></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3.png"/><Relationship Id="rId1" Type="http://schemas.openxmlformats.org/officeDocument/2006/relationships/image" Target="../media/image2.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29.png"/><Relationship Id="rId1" Type="http://schemas.openxmlformats.org/officeDocument/2006/relationships/image" Target="../media/image28.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5" Type="http://schemas.openxmlformats.org/officeDocument/2006/relationships/slideLayout" Target="../slideLayouts/slideLayout1.xml"/><Relationship Id="rId4" Type="http://schemas.openxmlformats.org/officeDocument/2006/relationships/image" Target="../media/image33.png"/><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image" Target="../media/image30.png"/></Relationships>
</file>

<file path=ppt/slides/_rels/slide26.xml.rels><?xml version="1.0" encoding="UTF-8" standalone="yes"?>
<Relationships xmlns="http://schemas.openxmlformats.org/package/2006/relationships"><Relationship Id="rId6" Type="http://schemas.openxmlformats.org/officeDocument/2006/relationships/slideLayout" Target="../slideLayouts/slideLayout1.xml"/><Relationship Id="rId5" Type="http://schemas.openxmlformats.org/officeDocument/2006/relationships/image" Target="../media/image38.png"/><Relationship Id="rId4" Type="http://schemas.openxmlformats.org/officeDocument/2006/relationships/image" Target="../media/image37.png"/><Relationship Id="rId3" Type="http://schemas.openxmlformats.org/officeDocument/2006/relationships/image" Target="../media/image36.png"/><Relationship Id="rId2" Type="http://schemas.openxmlformats.org/officeDocument/2006/relationships/image" Target="../media/image35.png"/><Relationship Id="rId1" Type="http://schemas.openxmlformats.org/officeDocument/2006/relationships/image" Target="../media/image34.png"/></Relationships>
</file>

<file path=ppt/slides/_rels/slide27.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41.png"/><Relationship Id="rId2" Type="http://schemas.openxmlformats.org/officeDocument/2006/relationships/image" Target="../media/image40.png"/><Relationship Id="rId1" Type="http://schemas.openxmlformats.org/officeDocument/2006/relationships/image" Target="../media/image39.png"/></Relationships>
</file>

<file path=ppt/slides/_rels/slide28.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44.png"/><Relationship Id="rId2" Type="http://schemas.openxmlformats.org/officeDocument/2006/relationships/image" Target="../media/image43.png"/><Relationship Id="rId1" Type="http://schemas.openxmlformats.org/officeDocument/2006/relationships/image" Target="../media/image42.png"/></Relationships>
</file>

<file path=ppt/slides/_rels/slide29.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47.png"/><Relationship Id="rId2" Type="http://schemas.openxmlformats.org/officeDocument/2006/relationships/image" Target="../media/image46.png"/><Relationship Id="rId1" Type="http://schemas.openxmlformats.org/officeDocument/2006/relationships/image" Target="../media/image45.png"/></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4.png"/></Relationships>
</file>

<file path=ppt/slides/_rels/slide30.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49.png"/><Relationship Id="rId1" Type="http://schemas.openxmlformats.org/officeDocument/2006/relationships/image" Target="../media/image48.png"/></Relationships>
</file>

<file path=ppt/slides/_rels/slide31.xml.rels><?xml version="1.0" encoding="UTF-8" standalone="yes"?>
<Relationships xmlns="http://schemas.openxmlformats.org/package/2006/relationships"><Relationship Id="rId5" Type="http://schemas.openxmlformats.org/officeDocument/2006/relationships/slideLayout" Target="../slideLayouts/slideLayout1.xml"/><Relationship Id="rId4" Type="http://schemas.openxmlformats.org/officeDocument/2006/relationships/image" Target="../media/image53.png"/><Relationship Id="rId3" Type="http://schemas.openxmlformats.org/officeDocument/2006/relationships/image" Target="../media/image52.png"/><Relationship Id="rId2" Type="http://schemas.openxmlformats.org/officeDocument/2006/relationships/image" Target="../media/image51.png"/><Relationship Id="rId1" Type="http://schemas.openxmlformats.org/officeDocument/2006/relationships/image" Target="../media/image50.png"/></Relationships>
</file>

<file path=ppt/slides/_rels/slide32.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55.png"/><Relationship Id="rId1" Type="http://schemas.openxmlformats.org/officeDocument/2006/relationships/image" Target="../media/image54.png"/></Relationships>
</file>

<file path=ppt/slides/_rels/slide33.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56.png"/></Relationships>
</file>

<file path=ppt/slides/_rels/slide34.xml.rels><?xml version="1.0" encoding="UTF-8" standalone="yes"?>
<Relationships xmlns="http://schemas.openxmlformats.org/package/2006/relationships"><Relationship Id="rId5" Type="http://schemas.openxmlformats.org/officeDocument/2006/relationships/slideLayout" Target="../slideLayouts/slideLayout1.xml"/><Relationship Id="rId4" Type="http://schemas.openxmlformats.org/officeDocument/2006/relationships/image" Target="../media/image60.png"/><Relationship Id="rId3" Type="http://schemas.openxmlformats.org/officeDocument/2006/relationships/image" Target="../media/image59.png"/><Relationship Id="rId2" Type="http://schemas.openxmlformats.org/officeDocument/2006/relationships/image" Target="../media/image58.png"/><Relationship Id="rId1" Type="http://schemas.openxmlformats.org/officeDocument/2006/relationships/image" Target="../media/image57.png"/></Relationships>
</file>

<file path=ppt/slides/_rels/slide35.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60.png"/><Relationship Id="rId1" Type="http://schemas.openxmlformats.org/officeDocument/2006/relationships/image" Target="../media/image61.png"/></Relationships>
</file>

<file path=ppt/slides/_rels/slide36.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62.png"/><Relationship Id="rId1" Type="http://schemas.openxmlformats.org/officeDocument/2006/relationships/image" Target="../media/image7.png"/></Relationships>
</file>

<file path=ppt/slides/_rels/slide37.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63.png"/></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58.png"/><Relationship Id="rId2" Type="http://schemas.openxmlformats.org/officeDocument/2006/relationships/image" Target="../media/image65.png"/><Relationship Id="rId1" Type="http://schemas.openxmlformats.org/officeDocument/2006/relationships/image" Target="../media/image64.png"/></Relationships>
</file>

<file path=ppt/slides/_rels/slide42.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61.png"/><Relationship Id="rId1" Type="http://schemas.openxmlformats.org/officeDocument/2006/relationships/image" Target="../media/image66.png"/></Relationships>
</file>

<file path=ppt/slides/_rels/slide43.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67.png"/></Relationships>
</file>

<file path=ppt/slides/_rels/slide44.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68.png"/></Relationships>
</file>

<file path=ppt/slides/_rels/slide45.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69.png"/></Relationships>
</file>

<file path=ppt/slides/_rels/slide46.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58.png"/><Relationship Id="rId2" Type="http://schemas.openxmlformats.org/officeDocument/2006/relationships/image" Target="../media/image71.png"/><Relationship Id="rId1" Type="http://schemas.openxmlformats.org/officeDocument/2006/relationships/image" Target="../media/image70.png"/></Relationships>
</file>

<file path=ppt/slides/_rels/slide47.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58.png"/><Relationship Id="rId1" Type="http://schemas.openxmlformats.org/officeDocument/2006/relationships/image" Target="../media/image72.png"/></Relationships>
</file>

<file path=ppt/slides/_rels/slide48.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73.png"/></Relationships>
</file>

<file path=ppt/slides/_rels/slide49.xml.rels><?xml version="1.0" encoding="UTF-8" standalone="yes"?>
<Relationships xmlns="http://schemas.openxmlformats.org/package/2006/relationships"><Relationship Id="rId5" Type="http://schemas.openxmlformats.org/officeDocument/2006/relationships/slideLayout" Target="../slideLayouts/slideLayout1.xml"/><Relationship Id="rId4" Type="http://schemas.openxmlformats.org/officeDocument/2006/relationships/image" Target="../media/image61.png"/><Relationship Id="rId3" Type="http://schemas.openxmlformats.org/officeDocument/2006/relationships/image" Target="../media/image58.png"/><Relationship Id="rId2" Type="http://schemas.openxmlformats.org/officeDocument/2006/relationships/image" Target="../media/image75.png"/><Relationship Id="rId1" Type="http://schemas.openxmlformats.org/officeDocument/2006/relationships/image" Target="../media/image74.png"/></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5.png"/></Relationships>
</file>

<file path=ppt/slides/_rels/slide50.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61.png"/><Relationship Id="rId1" Type="http://schemas.openxmlformats.org/officeDocument/2006/relationships/image" Target="../media/image58.png"/></Relationships>
</file>

<file path=ppt/slides/_rels/slide5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76.png"/><Relationship Id="rId1" Type="http://schemas.openxmlformats.org/officeDocument/2006/relationships/image" Target="../media/image58.png"/></Relationships>
</file>

<file path=ppt/slides/_rels/slide52.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76.png"/><Relationship Id="rId1" Type="http://schemas.openxmlformats.org/officeDocument/2006/relationships/image" Target="../media/image61.png"/></Relationships>
</file>

<file path=ppt/slides/_rels/slide53.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78.png"/><Relationship Id="rId2" Type="http://schemas.openxmlformats.org/officeDocument/2006/relationships/image" Target="../media/image77.png"/><Relationship Id="rId1" Type="http://schemas.openxmlformats.org/officeDocument/2006/relationships/image" Target="../media/image58.png"/></Relationships>
</file>

<file path=ppt/slides/_rels/slide54.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78.png"/><Relationship Id="rId2" Type="http://schemas.openxmlformats.org/officeDocument/2006/relationships/image" Target="../media/image77.png"/><Relationship Id="rId1" Type="http://schemas.openxmlformats.org/officeDocument/2006/relationships/image" Target="../media/image61.png"/></Relationships>
</file>

<file path=ppt/slides/_rels/slide55.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58.png"/></Relationships>
</file>

<file path=ppt/slides/_rels/slide56.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61.png"/><Relationship Id="rId1" Type="http://schemas.openxmlformats.org/officeDocument/2006/relationships/image" Target="../media/image79.png"/></Relationships>
</file>

<file path=ppt/slides/_rels/slide57.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80.png"/><Relationship Id="rId1" Type="http://schemas.openxmlformats.org/officeDocument/2006/relationships/image" Target="../media/image7.png"/></Relationships>
</file>

<file path=ppt/slides/_rels/slide58.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83.png"/><Relationship Id="rId2" Type="http://schemas.openxmlformats.org/officeDocument/2006/relationships/image" Target="../media/image82.png"/><Relationship Id="rId1" Type="http://schemas.openxmlformats.org/officeDocument/2006/relationships/image" Target="../media/image81.png"/></Relationships>
</file>

<file path=ppt/slides/_rels/slide59.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84.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0.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86.png"/><Relationship Id="rId1" Type="http://schemas.openxmlformats.org/officeDocument/2006/relationships/image" Target="../media/image85.png"/></Relationships>
</file>

<file path=ppt/slides/_rels/slide61.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88.png"/><Relationship Id="rId2" Type="http://schemas.openxmlformats.org/officeDocument/2006/relationships/image" Target="../media/image57.png"/><Relationship Id="rId1" Type="http://schemas.openxmlformats.org/officeDocument/2006/relationships/image" Target="../media/image87.png"/></Relationships>
</file>

<file path=ppt/slides/_rels/slide62.xml.rels><?xml version="1.0" encoding="UTF-8" standalone="yes"?>
<Relationships xmlns="http://schemas.openxmlformats.org/package/2006/relationships"><Relationship Id="rId5" Type="http://schemas.openxmlformats.org/officeDocument/2006/relationships/slideLayout" Target="../slideLayouts/slideLayout1.xml"/><Relationship Id="rId4" Type="http://schemas.openxmlformats.org/officeDocument/2006/relationships/image" Target="../media/image88.png"/><Relationship Id="rId3" Type="http://schemas.openxmlformats.org/officeDocument/2006/relationships/image" Target="../media/image61.png"/><Relationship Id="rId2" Type="http://schemas.openxmlformats.org/officeDocument/2006/relationships/image" Target="../media/image58.png"/><Relationship Id="rId1" Type="http://schemas.openxmlformats.org/officeDocument/2006/relationships/image" Target="../media/image89.png"/></Relationships>
</file>

<file path=ppt/slides/_rels/slide63.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88.png"/><Relationship Id="rId2" Type="http://schemas.openxmlformats.org/officeDocument/2006/relationships/image" Target="../media/image61.png"/><Relationship Id="rId1" Type="http://schemas.openxmlformats.org/officeDocument/2006/relationships/image" Target="../media/image58.png"/></Relationships>
</file>

<file path=ppt/slides/_rels/slide64.xml.rels><?xml version="1.0" encoding="UTF-8" standalone="yes"?>
<Relationships xmlns="http://schemas.openxmlformats.org/package/2006/relationships"><Relationship Id="rId5" Type="http://schemas.openxmlformats.org/officeDocument/2006/relationships/slideLayout" Target="../slideLayouts/slideLayout1.xml"/><Relationship Id="rId4" Type="http://schemas.openxmlformats.org/officeDocument/2006/relationships/image" Target="../media/image88.png"/><Relationship Id="rId3" Type="http://schemas.openxmlformats.org/officeDocument/2006/relationships/image" Target="../media/image61.png"/><Relationship Id="rId2" Type="http://schemas.openxmlformats.org/officeDocument/2006/relationships/image" Target="../media/image58.png"/><Relationship Id="rId1" Type="http://schemas.openxmlformats.org/officeDocument/2006/relationships/image" Target="../media/image90.png"/></Relationships>
</file>

<file path=ppt/slides/_rels/slide65.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88.png"/><Relationship Id="rId2" Type="http://schemas.openxmlformats.org/officeDocument/2006/relationships/image" Target="../media/image61.png"/><Relationship Id="rId1" Type="http://schemas.openxmlformats.org/officeDocument/2006/relationships/image" Target="../media/image58.png"/></Relationships>
</file>

<file path=ppt/slides/_rels/slide66.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91.png"/><Relationship Id="rId1" Type="http://schemas.openxmlformats.org/officeDocument/2006/relationships/image" Target="../media/image7.png"/></Relationships>
</file>

<file path=ppt/slides/_rels/slide67.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92.png"/></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6.png"/></Relationships>
</file>

<file path=ppt/slides/_rels/slide70.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65.png"/><Relationship Id="rId1" Type="http://schemas.openxmlformats.org/officeDocument/2006/relationships/image" Target="../media/image93.png"/></Relationships>
</file>

<file path=ppt/slides/_rels/slide71.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58.png"/></Relationships>
</file>

<file path=ppt/slides/_rels/slide72.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61.png"/></Relationships>
</file>

<file path=ppt/slides/_rels/slide73.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8.png"/><Relationship Id="rId1" Type="http://schemas.openxmlformats.org/officeDocument/2006/relationships/image" Target="../media/image7.png"/></Relationships>
</file>

<file path=ppt/slides/_rels/slide74.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94.png"/><Relationship Id="rId2" Type="http://schemas.openxmlformats.org/officeDocument/2006/relationships/image" Target="../media/image91.png"/><Relationship Id="rId1" Type="http://schemas.openxmlformats.org/officeDocument/2006/relationships/image" Target="../media/image7.png"/></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8.png"/><Relationship Id="rId1" Type="http://schemas.openxmlformats.org/officeDocument/2006/relationships/image" Target="../media/image7.png"/></Relationships>
</file>

<file path=ppt/slides/_rels/slide9.xml.rels><?xml version="1.0" encoding="UTF-8" standalone="yes"?>
<Relationships xmlns="http://schemas.openxmlformats.org/package/2006/relationships"><Relationship Id="rId5" Type="http://schemas.openxmlformats.org/officeDocument/2006/relationships/slideLayout" Target="../slideLayouts/slideLayout1.xml"/><Relationship Id="rId4" Type="http://schemas.openxmlformats.org/officeDocument/2006/relationships/image" Target="../media/image12.png"/><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image" Target="../media/image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334327" y="1721001"/>
            <a:ext cx="11523345" cy="1191993"/>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专题</a:t>
            </a:r>
            <a:r>
              <a:rPr lang="en-US" altLang="zh-CN"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2  </a:t>
            </a: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化学反应速率与化学平衡</a:t>
            </a:r>
            <a:endParaRPr lang="zh-CN" altLang="en-US" sz="54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7" name="文本框 6"/>
          <p:cNvSpPr txBox="1"/>
          <p:nvPr/>
        </p:nvSpPr>
        <p:spPr>
          <a:xfrm>
            <a:off x="334327" y="3115491"/>
            <a:ext cx="11523345" cy="1069845"/>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4800" b="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第三单元  化学平衡的移动</a:t>
            </a:r>
            <a:endPar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表格 3"/>
          <p:cNvGraphicFramePr>
            <a:graphicFrameLocks noGrp="1"/>
          </p:cNvGraphicFramePr>
          <p:nvPr/>
        </p:nvGraphicFramePr>
        <p:xfrm>
          <a:off x="478584" y="1100688"/>
          <a:ext cx="11233247" cy="3840480"/>
        </p:xfrm>
        <a:graphic>
          <a:graphicData uri="http://schemas.openxmlformats.org/drawingml/2006/table">
            <a:tbl>
              <a:tblPr firstRow="1" firstCol="1" bandRow="1"/>
              <a:tblGrid>
                <a:gridCol w="4320478"/>
                <a:gridCol w="2232248"/>
                <a:gridCol w="2376264"/>
                <a:gridCol w="2304257"/>
              </a:tblGrid>
              <a:tr h="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图像</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速率变</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化分析</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平衡移</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动方向</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改变条件</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r>
              <a:tr h="0">
                <a:tc>
                  <a:txBody>
                    <a:bodyPr/>
                    <a:lstStyle/>
                    <a:p>
                      <a:pPr algn="just" hangingPunct="0">
                        <a:lnSpc>
                          <a:spcPct val="150000"/>
                        </a:lnSpc>
                        <a:spcAft>
                          <a:spcPts val="0"/>
                        </a:spcAft>
                      </a:pP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altLang="zh-CN" sz="2400" b="1" i="1" smtClean="0">
                          <a:latin typeface="Book Antiqua" panose="02040602050305030304" pitchFamily="18" charset="0"/>
                        </a:rPr>
                        <a:t>v</a:t>
                      </a:r>
                      <a:r>
                        <a:rPr lang="zh-CN" sz="2400" b="1" baseline="-25000"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正</a:t>
                      </a:r>
                      <a:r>
                        <a:rPr lang="zh-CN" sz="24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a:t>
                      </a:r>
                      <a:r>
                        <a:rPr lang="en-US" altLang="zh-CN" sz="2400" b="1" i="1" smtClean="0">
                          <a:latin typeface="Book Antiqua" panose="02040602050305030304" pitchFamily="18" charset="0"/>
                        </a:rPr>
                        <a:t>v</a:t>
                      </a:r>
                      <a:r>
                        <a:rPr lang="zh-CN" sz="2400" b="1" baseline="-25000" dirty="0"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逆</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都</a:t>
                      </a:r>
                      <a:endParaRPr 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突然增大</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r>
                        <a:rPr lang="zh-CN" sz="2400" b="1" dirty="0"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且</a:t>
                      </a:r>
                      <a:r>
                        <a:rPr lang="en-US" altLang="zh-CN" sz="2400" b="1" i="1" dirty="0" smtClean="0">
                          <a:latin typeface="Book Antiqua" panose="02040602050305030304" pitchFamily="18" charset="0"/>
                        </a:rPr>
                        <a:t>v</a:t>
                      </a:r>
                      <a:r>
                        <a:rPr lang="zh-CN" sz="2400" b="1" baseline="-25000" dirty="0"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正</a:t>
                      </a:r>
                      <a:r>
                        <a:rPr lang="zh-CN" sz="2400" b="1" dirty="0"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a:t>
                      </a:r>
                      <a:r>
                        <a:rPr lang="en-US" altLang="zh-CN" sz="2400" b="1" i="1" dirty="0" smtClean="0">
                          <a:latin typeface="Book Antiqua" panose="02040602050305030304" pitchFamily="18" charset="0"/>
                        </a:rPr>
                        <a:t>v</a:t>
                      </a:r>
                      <a:r>
                        <a:rPr lang="zh-CN" sz="2400" b="1" baseline="-25000" dirty="0"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逆</a:t>
                      </a:r>
                      <a:endParaRPr 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增大程度</a:t>
                      </a:r>
                      <a:endParaRPr 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相同</a:t>
                      </a:r>
                      <a:endParaRPr 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不移动</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使用催化剂或增大压强</a:t>
                      </a: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反应前后气体体积不变的反应</a:t>
                      </a: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bl>
          </a:graphicData>
        </a:graphic>
      </p:graphicFrame>
      <p:pic>
        <p:nvPicPr>
          <p:cNvPr id="2050" name="cx469.jpg"/>
          <p:cNvPicPr>
            <a:picLocks noChangeAspect="1" noChangeArrowheads="1"/>
          </p:cNvPicPr>
          <p:nvPr/>
        </p:nvPicPr>
        <p:blipFill>
          <a:blip r:embed="rId1">
            <a:clrChange>
              <a:clrFrom>
                <a:srgbClr val="FFFFFE"/>
              </a:clrFrom>
              <a:clrTo>
                <a:srgbClr val="FFFFFE">
                  <a:alpha val="0"/>
                </a:srgbClr>
              </a:clrTo>
            </a:clrChange>
            <a:extLst>
              <a:ext uri="{28A0092B-C50C-407E-A947-70E740481C1C}">
                <a14:useLocalDpi xmlns:a14="http://schemas.microsoft.com/office/drawing/2010/main" val="0"/>
              </a:ext>
            </a:extLst>
          </a:blip>
          <a:srcRect/>
          <a:stretch>
            <a:fillRect/>
          </a:stretch>
        </p:blipFill>
        <p:spPr bwMode="auto">
          <a:xfrm>
            <a:off x="1381792" y="2298351"/>
            <a:ext cx="2481166" cy="2391481"/>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1"/>
          <a:stretch>
            <a:fillRect/>
          </a:stretch>
        </p:blipFill>
        <p:spPr>
          <a:xfrm>
            <a:off x="375092" y="932508"/>
            <a:ext cx="11502992" cy="3360588"/>
          </a:xfrm>
          <a:prstGeom prst="rect">
            <a:avLst/>
          </a:prstGeom>
        </p:spPr>
      </p:pic>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3519618"/>
              </a:xfrm>
            </p:spPr>
            <p:txBody>
              <a:bodyPr/>
              <a:lstStyle/>
              <a:p>
                <a:pPr hangingPunct="0">
                  <a:spcAft>
                    <a:spcPts val="0"/>
                  </a:spcAft>
                </a:pPr>
                <a:r>
                  <a:rPr lang="en-US" altLang="zh-CN" sz="2200"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           (</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若改变条件的瞬间</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m:rPr>
                            <m:nor/>
                          </m:rPr>
                          <a:rPr lang="en-US" altLang="zh-CN" b="1" i="1" dirty="0">
                            <a:latin typeface="Book Antiqua" panose="02040602050305030304" pitchFamily="18" charset="0"/>
                          </a:rPr>
                          <m:t>v</m:t>
                        </m:r>
                      </m:e>
                      <m:sub>
                        <m:r>
                          <m:rPr>
                            <m:nor/>
                          </m:rPr>
                          <a:rPr lang="zh-CN" altLang="zh-CN" b="1" baseline="-25000">
                            <a:solidFill>
                              <a:srgbClr val="000000"/>
                            </a:solidFill>
                            <a:latin typeface="Cambria Math" panose="02040503050406030204" pitchFamily="18" charset="0"/>
                            <a:ea typeface="宋体" panose="02010600030101010101" pitchFamily="2" charset="-122"/>
                            <a:cs typeface="Times New Roman" panose="02020603050405020304" pitchFamily="18" charset="0"/>
                          </a:rPr>
                          <m:t>正</m:t>
                        </m:r>
                      </m:sub>
                      <m:sup>
                        <m:r>
                          <m:rPr>
                            <m:nor/>
                          </m:rP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up>
                    </m:sSubSup>
                  </m:oMath>
                </a14:m>
                <a:r>
                  <a:rPr lang="zh-CN" altLang="zh-CN" sz="2200"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或</a:t>
                </a:r>
                <a14:m>
                  <m:oMath xmlns:m="http://schemas.openxmlformats.org/officeDocument/2006/math">
                    <m:sSubSup>
                      <m:sSubSupPr>
                        <m:ctrlPr>
                          <a:rPr lang="zh-CN" altLang="zh-CN" sz="20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m:rPr>
                            <m:nor/>
                          </m:rPr>
                          <a:rPr lang="en-US" altLang="zh-CN" sz="2000" b="1" i="1" dirty="0">
                            <a:latin typeface="Book Antiqua" panose="02040602050305030304" pitchFamily="18" charset="0"/>
                          </a:rPr>
                          <m:t>v</m:t>
                        </m:r>
                      </m:e>
                      <m:sub>
                        <m:r>
                          <m:rPr>
                            <m:nor/>
                          </m:rPr>
                          <a:rPr lang="zh-CN" altLang="zh-CN" sz="2000" b="1" baseline="-25000">
                            <a:solidFill>
                              <a:srgbClr val="000000"/>
                            </a:solidFill>
                            <a:latin typeface="Cambria Math" panose="02040503050406030204" pitchFamily="18" charset="0"/>
                            <a:ea typeface="宋体" panose="02010600030101010101" pitchFamily="2" charset="-122"/>
                            <a:cs typeface="Times New Roman" panose="02020603050405020304" pitchFamily="18" charset="0"/>
                          </a:rPr>
                          <m:t>逆</m:t>
                        </m:r>
                      </m:sub>
                      <m:sup>
                        <m:r>
                          <m:rPr>
                            <m:nor/>
                          </m:rPr>
                          <a:rPr lang="en-US" altLang="zh-CN" sz="20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up>
                    </m:sSubSup>
                  </m:oMath>
                </a14:m>
                <a:r>
                  <a:rPr lang="zh-CN" altLang="zh-CN" sz="2200"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有一个在原平衡未变</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则为改变浓度</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若两个都发生了</a:t>
                </a:r>
                <a: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突变</a:t>
                </a:r>
                <a: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则为改变温度或压强</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若两个都发生了</a:t>
                </a:r>
                <a: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突变</a:t>
                </a:r>
                <a: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且仍然相等</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则为加入催化剂或改变压强</a:t>
                </a:r>
                <a: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反应前后气体体积不变的反应</a:t>
                </a:r>
                <a: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endParaRPr lang="zh-CN" alt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根据</a:t>
                </a:r>
                <a14:m>
                  <m:oMath xmlns:m="http://schemas.openxmlformats.org/officeDocument/2006/math">
                    <m:sSubSup>
                      <m:sSubSupPr>
                        <m:ctrlPr>
                          <a:rPr lang="zh-CN" altLang="zh-CN" sz="20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m:rPr>
                            <m:nor/>
                          </m:rPr>
                          <a:rPr lang="en-US" altLang="zh-CN" sz="2000" b="1" i="1" dirty="0">
                            <a:latin typeface="Book Antiqua" panose="02040602050305030304" pitchFamily="18" charset="0"/>
                          </a:rPr>
                          <m:t>v</m:t>
                        </m:r>
                      </m:e>
                      <m:sub>
                        <m:r>
                          <m:rPr>
                            <m:nor/>
                          </m:rPr>
                          <a:rPr lang="zh-CN" altLang="zh-CN" sz="2000" b="1" baseline="-25000">
                            <a:solidFill>
                              <a:srgbClr val="000000"/>
                            </a:solidFill>
                            <a:latin typeface="Cambria Math" panose="02040503050406030204" pitchFamily="18" charset="0"/>
                            <a:ea typeface="宋体" panose="02010600030101010101" pitchFamily="2" charset="-122"/>
                            <a:cs typeface="Times New Roman" panose="02020603050405020304" pitchFamily="18" charset="0"/>
                          </a:rPr>
                          <m:t>正</m:t>
                        </m:r>
                      </m:sub>
                      <m:sup>
                        <m:r>
                          <m:rPr>
                            <m:nor/>
                          </m:rPr>
                          <a:rPr lang="en-US" altLang="zh-CN" sz="20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up>
                    </m:sSubSup>
                  </m:oMath>
                </a14:m>
                <a:r>
                  <a:rPr lang="zh-CN" altLang="zh-CN" sz="2200"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14:m>
                  <m:oMath xmlns:m="http://schemas.openxmlformats.org/officeDocument/2006/math">
                    <m:sSubSup>
                      <m:sSubSupPr>
                        <m:ctrlPr>
                          <a:rPr lang="zh-CN" altLang="zh-CN" sz="20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m:rPr>
                            <m:nor/>
                          </m:rPr>
                          <a:rPr lang="en-US" altLang="zh-CN" sz="2000" b="1" i="1" dirty="0">
                            <a:latin typeface="Book Antiqua" panose="02040602050305030304" pitchFamily="18" charset="0"/>
                          </a:rPr>
                          <m:t>v</m:t>
                        </m:r>
                      </m:e>
                      <m:sub>
                        <m:r>
                          <m:rPr>
                            <m:nor/>
                          </m:rPr>
                          <a:rPr lang="zh-CN" altLang="zh-CN" sz="2000" b="1" baseline="-25000">
                            <a:solidFill>
                              <a:srgbClr val="000000"/>
                            </a:solidFill>
                            <a:latin typeface="Cambria Math" panose="02040503050406030204" pitchFamily="18" charset="0"/>
                            <a:ea typeface="宋体" panose="02010600030101010101" pitchFamily="2" charset="-122"/>
                            <a:cs typeface="Times New Roman" panose="02020603050405020304" pitchFamily="18" charset="0"/>
                          </a:rPr>
                          <m:t>逆</m:t>
                        </m:r>
                      </m:sub>
                      <m:sup>
                        <m:r>
                          <m:rPr>
                            <m:nor/>
                          </m:rPr>
                          <a:rPr lang="en-US" altLang="zh-CN" sz="20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up>
                    </m:sSubSup>
                  </m:oMath>
                </a14:m>
                <a:r>
                  <a:rPr lang="zh-CN" altLang="zh-CN" sz="2200"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的相对大小判断平衡移动方向</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新平衡线上方</a:t>
                </a:r>
                <a:endParaRPr lang="zh-CN" alt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sz="2200"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速率的方向即为平衡移动的方向</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如</a:t>
                </a:r>
                <a14:m>
                  <m:oMath xmlns:m="http://schemas.openxmlformats.org/officeDocument/2006/math">
                    <m:sSubSup>
                      <m:sSubSupPr>
                        <m:ctrlPr>
                          <a:rPr lang="zh-CN" altLang="zh-CN" sz="20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m:rPr>
                            <m:nor/>
                          </m:rPr>
                          <a:rPr lang="en-US" altLang="zh-CN" sz="2000" b="1" i="1" dirty="0">
                            <a:latin typeface="Book Antiqua" panose="02040602050305030304" pitchFamily="18" charset="0"/>
                          </a:rPr>
                          <m:t>v</m:t>
                        </m:r>
                      </m:e>
                      <m:sub>
                        <m:r>
                          <m:rPr>
                            <m:nor/>
                          </m:rPr>
                          <a:rPr lang="zh-CN" altLang="zh-CN" sz="2000" b="1" baseline="-25000">
                            <a:solidFill>
                              <a:srgbClr val="000000"/>
                            </a:solidFill>
                            <a:latin typeface="Cambria Math" panose="02040503050406030204" pitchFamily="18" charset="0"/>
                            <a:ea typeface="宋体" panose="02010600030101010101" pitchFamily="2" charset="-122"/>
                            <a:cs typeface="Times New Roman" panose="02020603050405020304" pitchFamily="18" charset="0"/>
                          </a:rPr>
                          <m:t>正</m:t>
                        </m:r>
                      </m:sub>
                      <m:sup>
                        <m:r>
                          <m:rPr>
                            <m:nor/>
                          </m:rPr>
                          <a:rPr lang="en-US" altLang="zh-CN" sz="20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up>
                    </m:sSubSup>
                  </m:oMath>
                </a14:m>
                <a: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a:t>
                </a:r>
                <a14:m>
                  <m:oMath xmlns:m="http://schemas.openxmlformats.org/officeDocument/2006/math">
                    <m:sSubSup>
                      <m:sSubSupPr>
                        <m:ctrlPr>
                          <a:rPr lang="zh-CN" altLang="zh-CN" sz="20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m:rPr>
                            <m:nor/>
                          </m:rPr>
                          <a:rPr lang="en-US" altLang="zh-CN" sz="2000" b="1" i="1" dirty="0">
                            <a:latin typeface="Book Antiqua" panose="02040602050305030304" pitchFamily="18" charset="0"/>
                          </a:rPr>
                          <m:t>v</m:t>
                        </m:r>
                      </m:e>
                      <m:sub>
                        <m:r>
                          <m:rPr>
                            <m:nor/>
                          </m:rPr>
                          <a:rPr lang="zh-CN" altLang="zh-CN" sz="2000" b="1" baseline="-25000">
                            <a:solidFill>
                              <a:srgbClr val="000000"/>
                            </a:solidFill>
                            <a:latin typeface="Cambria Math" panose="02040503050406030204" pitchFamily="18" charset="0"/>
                            <a:ea typeface="宋体" panose="02010600030101010101" pitchFamily="2" charset="-122"/>
                            <a:cs typeface="Times New Roman" panose="02020603050405020304" pitchFamily="18" charset="0"/>
                          </a:rPr>
                          <m:t>逆</m:t>
                        </m:r>
                      </m:sub>
                      <m:sup>
                        <m:r>
                          <m:rPr>
                            <m:nor/>
                          </m:rPr>
                          <a:rPr lang="en-US" altLang="zh-CN" sz="20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up>
                    </m:sSubSup>
                  </m:oMath>
                </a14:m>
                <a: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在上</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则平衡向正</a:t>
                </a:r>
                <a: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或逆</a:t>
                </a:r>
                <a: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反应方向移动。</a:t>
                </a:r>
                <a:endParaRPr lang="zh-CN" alt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根据勒夏特列原理推测具体改变的条件</a:t>
                </a:r>
                <a: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催化剂对平衡移动无影响</a:t>
                </a:r>
                <a: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Rot="1" noChangeAspect="1" noMove="1" noResize="1" noEditPoints="1" noAdjustHandles="1" noChangeArrowheads="1" noChangeShapeType="1" noTextEdit="1"/>
              </p:cNvSpPr>
              <p:nvPr>
                <p:ph idx="1"/>
              </p:nvPr>
            </p:nvSpPr>
            <p:spPr>
              <a:xfrm>
                <a:off x="360854" y="746120"/>
                <a:ext cx="11485848" cy="3519618"/>
              </a:xfrm>
              <a:blipFill rotWithShape="1">
                <a:blip r:embed="rId2"/>
                <a:stretch>
                  <a:fillRect l="-2" t="-18" r="1" b="13"/>
                </a:stretch>
              </a:blipFill>
            </p:spPr>
            <p:txBody>
              <a:bodyPr/>
              <a:lstStyle/>
              <a:p>
                <a:r>
                  <a:rPr lang="zh-CN" altLang="en-US">
                    <a:noFill/>
                  </a:rPr>
                  <a:t> </a:t>
                </a:r>
              </a:p>
            </p:txBody>
          </p:sp>
        </mc:Fallback>
      </mc:AlternateContent>
      <p:pic>
        <p:nvPicPr>
          <p:cNvPr id="5" name="名师点拨.EPS" descr="id:2147493535;FounderCES"/>
          <p:cNvPicPr/>
          <p:nvPr/>
        </p:nvPicPr>
        <p:blipFill>
          <a:blip r:embed="rId3"/>
          <a:stretch>
            <a:fillRect/>
          </a:stretch>
        </p:blipFill>
        <p:spPr>
          <a:xfrm>
            <a:off x="495834" y="1057304"/>
            <a:ext cx="1477328" cy="345059"/>
          </a:xfrm>
          <a:prstGeom prst="rect">
            <a:avLst/>
          </a:prstGeom>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6248"/>
          </a:xfrm>
        </p:spPr>
        <p:txBody>
          <a:bodyPr/>
          <a:lstStyle/>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含量</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或转化率</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时间</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温度</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压强</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图像</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4" name="表格 3"/>
          <p:cNvGraphicFramePr>
            <a:graphicFrameLocks noGrp="1"/>
          </p:cNvGraphicFramePr>
          <p:nvPr/>
        </p:nvGraphicFramePr>
        <p:xfrm>
          <a:off x="478583" y="1412776"/>
          <a:ext cx="11233248" cy="5212080"/>
        </p:xfrm>
        <a:graphic>
          <a:graphicData uri="http://schemas.openxmlformats.org/drawingml/2006/table">
            <a:tbl>
              <a:tblPr firstRow="1" firstCol="1" bandRow="1"/>
              <a:tblGrid>
                <a:gridCol w="2163524"/>
                <a:gridCol w="9069724"/>
              </a:tblGrid>
              <a:tr h="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图像</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图像解读</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r>
              <a:tr h="0">
                <a:tc>
                  <a:txBody>
                    <a:bodyPr/>
                    <a:lstStyle/>
                    <a:p>
                      <a:pPr algn="just" hangingPunct="0">
                        <a:lnSpc>
                          <a:spcPct val="150000"/>
                        </a:lnSpc>
                        <a:spcAft>
                          <a:spcPts val="0"/>
                        </a:spcAft>
                      </a:pPr>
                      <a:endParaRPr lang="en-US" altLang="zh-CN" sz="12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endParaRPr lang="en-US" altLang="zh-CN" sz="12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endParaRPr lang="en-US" altLang="zh-CN" sz="12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endParaRPr lang="en-US" altLang="zh-CN" sz="12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pP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温度下先达到平衡</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则</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温度升高</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生成物的百分含量减小</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平衡逆向移动</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正反应是放热反应</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0">
                <a:tc>
                  <a:txBody>
                    <a:bodyPr/>
                    <a:lstStyle/>
                    <a:p>
                      <a:pPr algn="just" hangingPunct="0">
                        <a:lnSpc>
                          <a:spcPct val="150000"/>
                        </a:lnSpc>
                        <a:spcAft>
                          <a:spcPts val="0"/>
                        </a:spcAft>
                      </a:pPr>
                      <a:endParaRPr lang="en-US" altLang="zh-CN" sz="12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endParaRPr lang="en-US" altLang="zh-CN" sz="12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endParaRPr lang="en-US" altLang="zh-CN" sz="12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endParaRPr lang="en-US" altLang="zh-CN" sz="12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endParaRPr lang="en-US" altLang="zh-CN" sz="12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pP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p</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压强下先达到平衡</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则</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p</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p</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压强增大</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反应物转化率减小</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平衡逆向移动</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正反应是气体体积增大的反应</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0">
                <a:tc>
                  <a:txBody>
                    <a:bodyPr/>
                    <a:lstStyle/>
                    <a:p>
                      <a:pPr algn="just" hangingPunct="0">
                        <a:lnSpc>
                          <a:spcPct val="150000"/>
                        </a:lnSpc>
                        <a:spcAft>
                          <a:spcPts val="0"/>
                        </a:spcAft>
                      </a:pP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两种情况下</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的百分含量相同</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说明平衡不发生移动</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但</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先达到平衡</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反应速率</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可能使用了催化剂或增大压强</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反应前后气体体积不变的反应</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bl>
          </a:graphicData>
        </a:graphic>
      </p:graphicFrame>
      <p:pic>
        <p:nvPicPr>
          <p:cNvPr id="3078" name="cx470.jpg"/>
          <p:cNvPicPr>
            <a:picLocks noChangeAspect="1" noChangeArrowheads="1"/>
          </p:cNvPicPr>
          <p:nvPr/>
        </p:nvPicPr>
        <p:blipFill>
          <a:blip r:embed="rId1" cstate="print">
            <a:clrChange>
              <a:clrFrom>
                <a:srgbClr val="FFFFFE"/>
              </a:clrFrom>
              <a:clrTo>
                <a:srgbClr val="FFFFFE">
                  <a:alpha val="0"/>
                </a:srgbClr>
              </a:clrTo>
            </a:clrChange>
            <a:extLst>
              <a:ext uri="{28A0092B-C50C-407E-A947-70E740481C1C}">
                <a14:useLocalDpi xmlns:a14="http://schemas.microsoft.com/office/drawing/2010/main" val="0"/>
              </a:ext>
            </a:extLst>
          </a:blip>
          <a:srcRect/>
          <a:stretch>
            <a:fillRect/>
          </a:stretch>
        </p:blipFill>
        <p:spPr bwMode="auto">
          <a:xfrm>
            <a:off x="825146" y="2033954"/>
            <a:ext cx="1407233" cy="1204389"/>
          </a:xfrm>
          <a:prstGeom prst="rect">
            <a:avLst/>
          </a:prstGeom>
          <a:noFill/>
          <a:extLst>
            <a:ext uri="{909E8E84-426E-40DD-AFC4-6F175D3DCCD1}">
              <a14:hiddenFill xmlns:a14="http://schemas.microsoft.com/office/drawing/2010/main">
                <a:solidFill>
                  <a:srgbClr val="FFFFFF"/>
                </a:solidFill>
              </a14:hiddenFill>
            </a:ext>
          </a:extLst>
        </p:spPr>
      </p:pic>
      <p:pic>
        <p:nvPicPr>
          <p:cNvPr id="3077" name="cx471.jpg"/>
          <p:cNvPicPr>
            <a:picLocks noChangeAspect="1" noChangeArrowheads="1"/>
          </p:cNvPicPr>
          <p:nvPr/>
        </p:nvPicPr>
        <p:blipFill>
          <a:blip r:embed="rId2" cstate="print">
            <a:clrChange>
              <a:clrFrom>
                <a:srgbClr val="FFFFFE"/>
              </a:clrFrom>
              <a:clrTo>
                <a:srgbClr val="FFFFFE">
                  <a:alpha val="0"/>
                </a:srgbClr>
              </a:clrTo>
            </a:clrChange>
            <a:extLst>
              <a:ext uri="{28A0092B-C50C-407E-A947-70E740481C1C}">
                <a14:useLocalDpi xmlns:a14="http://schemas.microsoft.com/office/drawing/2010/main" val="0"/>
              </a:ext>
            </a:extLst>
          </a:blip>
          <a:srcRect/>
          <a:stretch>
            <a:fillRect/>
          </a:stretch>
        </p:blipFill>
        <p:spPr bwMode="auto">
          <a:xfrm>
            <a:off x="872660" y="3573016"/>
            <a:ext cx="1369200" cy="1204389"/>
          </a:xfrm>
          <a:prstGeom prst="rect">
            <a:avLst/>
          </a:prstGeom>
          <a:noFill/>
          <a:extLst>
            <a:ext uri="{909E8E84-426E-40DD-AFC4-6F175D3DCCD1}">
              <a14:hiddenFill xmlns:a14="http://schemas.microsoft.com/office/drawing/2010/main">
                <a:solidFill>
                  <a:srgbClr val="FFFFFF"/>
                </a:solidFill>
              </a14:hiddenFill>
            </a:ext>
          </a:extLst>
        </p:spPr>
      </p:pic>
      <p:pic>
        <p:nvPicPr>
          <p:cNvPr id="3076" name="cx472.jpg"/>
          <p:cNvPicPr>
            <a:picLocks noChangeAspect="1" noChangeArrowheads="1"/>
          </p:cNvPicPr>
          <p:nvPr/>
        </p:nvPicPr>
        <p:blipFill>
          <a:blip r:embed="rId3" cstate="print">
            <a:clrChange>
              <a:clrFrom>
                <a:srgbClr val="FFFFFE"/>
              </a:clrFrom>
              <a:clrTo>
                <a:srgbClr val="FFFFFE">
                  <a:alpha val="0"/>
                </a:srgbClr>
              </a:clrTo>
            </a:clrChange>
            <a:extLst>
              <a:ext uri="{28A0092B-C50C-407E-A947-70E740481C1C}">
                <a14:useLocalDpi xmlns:a14="http://schemas.microsoft.com/office/drawing/2010/main" val="0"/>
              </a:ext>
            </a:extLst>
          </a:blip>
          <a:srcRect/>
          <a:stretch>
            <a:fillRect/>
          </a:stretch>
        </p:blipFill>
        <p:spPr bwMode="auto">
          <a:xfrm>
            <a:off x="872660" y="5112078"/>
            <a:ext cx="1369200" cy="1229745"/>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1"/>
          <a:stretch>
            <a:fillRect/>
          </a:stretch>
        </p:blipFill>
        <p:spPr>
          <a:xfrm>
            <a:off x="343710" y="764704"/>
            <a:ext cx="11502992" cy="1296144"/>
          </a:xfrm>
          <a:prstGeom prst="rect">
            <a:avLst/>
          </a:prstGeom>
        </p:spPr>
      </p:pic>
      <p:sp>
        <p:nvSpPr>
          <p:cNvPr id="3" name="内容占位符 2"/>
          <p:cNvSpPr>
            <a:spLocks noGrp="1"/>
          </p:cNvSpPr>
          <p:nvPr>
            <p:ph idx="1"/>
          </p:nvPr>
        </p:nvSpPr>
        <p:spPr>
          <a:xfrm>
            <a:off x="360854" y="763093"/>
            <a:ext cx="11485848" cy="1130246"/>
          </a:xfrm>
        </p:spPr>
        <p:txBody>
          <a:bodyPr/>
          <a:lstStyle/>
          <a:p>
            <a:pPr hangingPunct="0">
              <a:spcAft>
                <a:spcPts val="0"/>
              </a:spcAft>
            </a:pP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先拐先平</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先出现拐点的反应先达到平衡</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速率大</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压强增大或温度升高或使用催化剂</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再根据勒夏特列原理判断图像变化从而得出结论。</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名师点拨.EPS" descr="id:2147493550;FounderCES"/>
          <p:cNvPicPr/>
          <p:nvPr/>
        </p:nvPicPr>
        <p:blipFill>
          <a:blip r:embed="rId2"/>
          <a:stretch>
            <a:fillRect/>
          </a:stretch>
        </p:blipFill>
        <p:spPr>
          <a:xfrm>
            <a:off x="532339" y="882842"/>
            <a:ext cx="1592695" cy="371764"/>
          </a:xfrm>
          <a:prstGeom prst="rect">
            <a:avLst/>
          </a:prstGeom>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078313"/>
          </a:xfrm>
        </p:spPr>
        <p:txBody>
          <a:bodyPr/>
          <a:lstStyle/>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含量</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或转化率</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压强</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温度图像</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pPr>
            <a:endPar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pPr>
            <a:endPar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pPr>
            <a:endPar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pP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观察一条曲线</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压强相同</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，温度升高，生成物</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的百分含量逐渐减小，说明正反应是放热反应。</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对</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轴作垂线，</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温度下，压强越大，生成物</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的百分含量越大，说明正反应是气体体积减小的反应</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wy164.jpg" descr="id:2147493557;FounderCES"/>
          <p:cNvPicPr/>
          <p:nvPr/>
        </p:nvPicPr>
        <p:blipFill>
          <a:blip r:embed="rId1">
            <a:clrChange>
              <a:clrFrom>
                <a:srgbClr val="FFFFFE"/>
              </a:clrFrom>
              <a:clrTo>
                <a:srgbClr val="FFFFFE">
                  <a:alpha val="0"/>
                </a:srgbClr>
              </a:clrTo>
            </a:clrChange>
          </a:blip>
          <a:stretch>
            <a:fillRect/>
          </a:stretch>
        </p:blipFill>
        <p:spPr>
          <a:xfrm>
            <a:off x="4704638" y="1484784"/>
            <a:ext cx="2475116" cy="1880668"/>
          </a:xfrm>
          <a:prstGeom prst="rect">
            <a:avLst/>
          </a:prstGeom>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1"/>
          <a:stretch>
            <a:fillRect/>
          </a:stretch>
        </p:blipFill>
        <p:spPr>
          <a:xfrm>
            <a:off x="343710" y="764704"/>
            <a:ext cx="11502992" cy="1944216"/>
          </a:xfrm>
          <a:prstGeom prst="rect">
            <a:avLst/>
          </a:prstGeom>
        </p:spPr>
      </p:pic>
      <p:sp>
        <p:nvSpPr>
          <p:cNvPr id="2" name="内容占位符 1"/>
          <p:cNvSpPr>
            <a:spLocks noGrp="1"/>
          </p:cNvSpPr>
          <p:nvPr>
            <p:ph idx="1"/>
          </p:nvPr>
        </p:nvSpPr>
        <p:spPr>
          <a:xfrm>
            <a:off x="360854" y="746120"/>
            <a:ext cx="11485848" cy="1684244"/>
          </a:xfrm>
        </p:spPr>
        <p:txBody>
          <a:bodyPr/>
          <a:lstStyle/>
          <a:p>
            <a:pPr hangingPunct="0">
              <a:spcAft>
                <a:spcPts val="0"/>
              </a:spcAft>
            </a:pPr>
            <a:r>
              <a:rPr lang="en-US"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曲</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线上的点表示平衡点</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关注曲线图的走势</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有多个变量时</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注意控制变量。固定一个变量如温度</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或压强</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看纵坐标的变化趋势得出反应前后气体化学计量数之间的关系</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名师点拨.EPS" descr="id:2147493564;FounderCES"/>
          <p:cNvPicPr/>
          <p:nvPr/>
        </p:nvPicPr>
        <p:blipFill>
          <a:blip r:embed="rId2"/>
          <a:stretch>
            <a:fillRect/>
          </a:stretch>
        </p:blipFill>
        <p:spPr>
          <a:xfrm>
            <a:off x="541964" y="853964"/>
            <a:ext cx="1616888" cy="377851"/>
          </a:xfrm>
          <a:prstGeom prst="rect">
            <a:avLst/>
          </a:prstGeom>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5678478"/>
              </a:xfrm>
            </p:spPr>
            <p:txBody>
              <a:bodyPr/>
              <a:lstStyle/>
              <a:p>
                <a:pPr hangingPunct="0">
                  <a:spcAft>
                    <a:spcPts val="0"/>
                  </a:spcAft>
                </a:pP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物质的量</a:t>
                </a:r>
                <a: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浓度</a:t>
                </a:r>
                <a: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时间图像</a:t>
                </a:r>
                <a:r>
                  <a:rPr lang="en-US" altLang="zh-CN" sz="2200" b="1">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en-US" altLang="zh-CN" sz="22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图像</a:t>
                </a:r>
                <a:r>
                  <a:rPr lang="en-US" altLang="zh-CN" sz="2200" b="1">
                    <a:solidFill>
                      <a:srgbClr val="000000"/>
                    </a:solidFill>
                    <a:latin typeface="楷体" panose="02010609060101010101" pitchFamily="49" charset="-122"/>
                    <a:ea typeface="宋体" panose="02010600030101010101" pitchFamily="2" charset="-122"/>
                    <a:cs typeface="Times New Roman" panose="02020603050405020304" pitchFamily="18" charset="0"/>
                  </a:rPr>
                  <a:t>]</a:t>
                </a:r>
                <a:endPar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sz="2200"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2L</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密闭容器中，某一反应有关物质</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的物质的量变化如图所示。</a:t>
                </a:r>
                <a:endPar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sz="2200" b="1"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pPr>
                <a:endPar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pPr>
                <a:endParaRPr lang="en-US" altLang="zh-CN" sz="2200" b="1"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pPr>
                <a:endParaRPr lang="en-US" altLang="zh-CN" sz="2200" b="1"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pPr>
                <a:r>
                  <a:rPr lang="en-US" altLang="zh-CN" sz="2200"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横坐标表示反应过程中时间的变化，纵坐标表示反应过程中物质的物质的量的变化。</a:t>
                </a:r>
                <a:endPar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该反应的化学方程式是</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a:t>
                </a:r>
                <a: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en-US" altLang="zh-CN" sz="2200"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000" spc="-500">
                    <a:solidFill>
                      <a:srgbClr val="000000"/>
                    </a:solidFill>
                    <a:ea typeface="宋体" panose="02010600030101010101" pitchFamily="2" charset="-122"/>
                    <a:cs typeface="Cambria Math" panose="02040503050406030204" pitchFamily="18" charset="0"/>
                  </a:rPr>
                  <a:t> </a:t>
                </a:r>
                <a14:m>
                  <m:oMath xmlns:m="http://schemas.openxmlformats.org/officeDocument/2006/math">
                    <m:r>
                      <m:rPr>
                        <m:nor/>
                      </m:rPr>
                      <a:rPr lang="en-US" altLang="zh-CN" sz="2000" spc="-500" smtClean="0">
                        <a:solidFill>
                          <a:srgbClr val="000000"/>
                        </a:solidFill>
                        <a:latin typeface="Cambria Math" panose="02040503050406030204" pitchFamily="18" charset="0"/>
                        <a:ea typeface="宋体" panose="02010600030101010101" pitchFamily="2" charset="-122"/>
                        <a:cs typeface="Cambria Math" panose="02040503050406030204" pitchFamily="18" charset="0"/>
                      </a:rPr>
                      <m:t>⥫</m:t>
                    </m:r>
                    <m:r>
                      <m:rPr>
                        <m:nor/>
                      </m:rPr>
                      <a:rPr lang="en-US" altLang="zh-CN" sz="2000" smtClean="0">
                        <a:solidFill>
                          <a:srgbClr val="000000"/>
                        </a:solidFill>
                        <a:latin typeface="Cambria Math" panose="02040503050406030204" pitchFamily="18" charset="0"/>
                        <a:ea typeface="宋体" panose="02010600030101010101" pitchFamily="2" charset="-122"/>
                        <a:cs typeface="Cambria Math" panose="02040503050406030204" pitchFamily="18" charset="0"/>
                      </a:rPr>
                      <m:t>⥬</m:t>
                    </m:r>
                  </m:oMath>
                </a14:m>
                <a:r>
                  <a:rPr lang="en-US" altLang="zh-CN" sz="20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000"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200"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2C</a:t>
                </a:r>
                <a:r>
                  <a:rPr lang="en-US" altLang="zh-CN" sz="2200"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sz="2200"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 min</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时，正、逆反应速率相等，达到平衡状态。</a:t>
                </a:r>
                <a:endPar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各物质的</a:t>
                </a:r>
                <a:r>
                  <a:rPr lang="en-US" altLang="zh-CN" sz="22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或</a:t>
                </a:r>
                <a:r>
                  <a:rPr lang="en-US" altLang="zh-CN" sz="22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不随时间变化时达到平衡状态，据起始量和平衡量求出转化量，各物质的转化量之比等于化学计量数之比，可以得出化学方程式中的化学计量数</a:t>
                </a:r>
                <a:r>
                  <a:rPr lang="zh-CN" altLang="zh-CN" sz="2200"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Rot="1" noChangeAspect="1" noMove="1" noResize="1" noEditPoints="1" noAdjustHandles="1" noChangeArrowheads="1" noChangeShapeType="1" noTextEdit="1"/>
              </p:cNvSpPr>
              <p:nvPr>
                <p:ph idx="1"/>
              </p:nvPr>
            </p:nvSpPr>
            <p:spPr>
              <a:xfrm>
                <a:off x="360854" y="746120"/>
                <a:ext cx="11485848" cy="5678478"/>
              </a:xfrm>
              <a:blipFill rotWithShape="1">
                <a:blip r:embed="rId1"/>
                <a:stretch>
                  <a:fillRect l="-2" t="-11" r="1" b="5"/>
                </a:stretch>
              </a:blipFill>
            </p:spPr>
            <p:txBody>
              <a:bodyPr/>
              <a:lstStyle/>
              <a:p>
                <a:r>
                  <a:rPr lang="zh-CN" altLang="en-US">
                    <a:noFill/>
                  </a:rPr>
                  <a:t> </a:t>
                </a:r>
              </a:p>
            </p:txBody>
          </p:sp>
        </mc:Fallback>
      </mc:AlternateContent>
      <p:pic>
        <p:nvPicPr>
          <p:cNvPr id="6" name="wy165.jpg" descr="id:2147493571;FounderCES"/>
          <p:cNvPicPr/>
          <p:nvPr/>
        </p:nvPicPr>
        <p:blipFill>
          <a:blip r:embed="rId2">
            <a:clrChange>
              <a:clrFrom>
                <a:srgbClr val="FFFFFE"/>
              </a:clrFrom>
              <a:clrTo>
                <a:srgbClr val="FFFFFE">
                  <a:alpha val="0"/>
                </a:srgbClr>
              </a:clrTo>
            </a:clrChange>
          </a:blip>
          <a:stretch>
            <a:fillRect/>
          </a:stretch>
        </p:blipFill>
        <p:spPr>
          <a:xfrm>
            <a:off x="4826168" y="1988840"/>
            <a:ext cx="2555219" cy="1693508"/>
          </a:xfrm>
          <a:prstGeom prst="rect">
            <a:avLst/>
          </a:prstGeom>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646331"/>
              </a:xfrm>
            </p:spPr>
            <p:txBody>
              <a:bodyPr/>
              <a:lstStyle/>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特殊图像</a:t>
                </a:r>
                <a:r>
                  <a:rPr lang="en-US" altLang="zh-CN" b="1">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y</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MS Gothic" panose="020B0609070205080204" charset="-128"/>
                    <a:ea typeface="宋体" panose="02010600030101010101" pitchFamily="2" charset="-122"/>
                    <a:cs typeface="MS Gothic" panose="020B0609070205080204" charset="-128"/>
                  </a:rPr>
                  <a:t> </a:t>
                </a:r>
                <a14:m>
                  <m:oMath xmlns:m="http://schemas.openxmlformats.org/officeDocument/2006/math">
                    <m:r>
                      <m:rPr>
                        <m:nor/>
                      </m:rPr>
                      <a:rPr lang="en-US" altLang="zh-CN" spc="-500">
                        <a:solidFill>
                          <a:srgbClr val="000000"/>
                        </a:solidFill>
                        <a:latin typeface="Cambria Math" panose="02040503050406030204" pitchFamily="18" charset="0"/>
                        <a:ea typeface="宋体" panose="02010600030101010101" pitchFamily="2" charset="-122"/>
                        <a:cs typeface="Cambria Math" panose="02040503050406030204" pitchFamily="18" charset="0"/>
                      </a:rPr>
                      <m:t>⥫</m:t>
                    </m:r>
                    <m:r>
                      <m:rPr>
                        <m:nor/>
                      </m:rPr>
                      <a:rPr lang="en-US" altLang="zh-CN">
                        <a:solidFill>
                          <a:srgbClr val="000000"/>
                        </a:solidFill>
                        <a:latin typeface="Cambria Math" panose="02040503050406030204" pitchFamily="18" charset="0"/>
                        <a:ea typeface="宋体" panose="02010600030101010101" pitchFamily="2" charset="-122"/>
                        <a:cs typeface="Cambria Math" panose="02040503050406030204" pitchFamily="18" charset="0"/>
                      </a:rPr>
                      <m:t>⥬</m:t>
                    </m:r>
                  </m:oMath>
                </a14:m>
                <a:r>
                  <a:rPr lang="en-US" altLang="zh-CN" b="1" smtClean="0">
                    <a:solidFill>
                      <a:srgbClr val="FF0000"/>
                    </a:solidFill>
                    <a:latin typeface="Times New Roman" panose="02020603050405020304" pitchFamily="18" charset="0"/>
                    <a:ea typeface="宋体" panose="02010600030101010101" pitchFamily="2" charset="-122"/>
                    <a:cs typeface="MS Gothic" panose="020B0609070205080204" charset="-128"/>
                  </a:rPr>
                  <a:t> </a:t>
                </a:r>
                <a:r>
                  <a:rPr lang="zh-CN" altLang="zh-CN" b="1" smtClean="0">
                    <a:solidFill>
                      <a:srgbClr val="FF0000"/>
                    </a:solidFill>
                    <a:latin typeface="Times New Roman" panose="02020603050405020304" pitchFamily="18" charset="0"/>
                    <a:ea typeface="宋体" panose="02010600030101010101" pitchFamily="2" charset="-122"/>
                    <a:cs typeface="MS Gothic" panose="020B0609070205080204" charset="-128"/>
                  </a:rPr>
                  <a:t> </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z</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楷体" panose="02010609060101010101" pitchFamily="49"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Rot="1" noChangeAspect="1" noMove="1" noResize="1" noEditPoints="1" noAdjustHandles="1" noChangeArrowheads="1" noChangeShapeType="1" noTextEdit="1"/>
              </p:cNvSpPr>
              <p:nvPr>
                <p:ph idx="1"/>
              </p:nvPr>
            </p:nvSpPr>
            <p:spPr>
              <a:xfrm>
                <a:off x="360854" y="746120"/>
                <a:ext cx="11485848" cy="646331"/>
              </a:xfrm>
              <a:blipFill rotWithShape="1">
                <a:blip r:embed="rId1"/>
                <a:stretch>
                  <a:fillRect l="-2" t="-97" r="1" b="82"/>
                </a:stretch>
              </a:blipFill>
            </p:spPr>
            <p:txBody>
              <a:bodyPr/>
              <a:lstStyle/>
              <a:p>
                <a:r>
                  <a:rPr lang="zh-CN" altLang="en-US">
                    <a:noFill/>
                  </a:rPr>
                  <a:t> </a:t>
                </a:r>
              </a:p>
            </p:txBody>
          </p:sp>
        </mc:Fallback>
      </mc:AlternateContent>
      <p:graphicFrame>
        <p:nvGraphicFramePr>
          <p:cNvPr id="4" name="表格 3"/>
          <p:cNvGraphicFramePr>
            <a:graphicFrameLocks noGrp="1"/>
          </p:cNvGraphicFramePr>
          <p:nvPr/>
        </p:nvGraphicFramePr>
        <p:xfrm>
          <a:off x="478583" y="1365338"/>
          <a:ext cx="11233248" cy="4937760"/>
        </p:xfrm>
        <a:graphic>
          <a:graphicData uri="http://schemas.openxmlformats.org/drawingml/2006/table">
            <a:tbl>
              <a:tblPr firstRow="1" firstCol="1" bandRow="1"/>
              <a:tblGrid>
                <a:gridCol w="2379202"/>
                <a:gridCol w="8854046"/>
              </a:tblGrid>
              <a:tr h="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图像</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解题思路</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r>
              <a:tr h="0">
                <a:tc>
                  <a:txBody>
                    <a:bodyPr/>
                    <a:lstStyle/>
                    <a:p>
                      <a:pPr algn="just" hangingPunct="0">
                        <a:lnSpc>
                          <a:spcPct val="150000"/>
                        </a:lnSpc>
                        <a:spcAft>
                          <a:spcPts val="0"/>
                        </a:spcAft>
                      </a:pPr>
                      <a:endParaRPr lang="en-US" altLang="zh-CN" sz="12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endParaRPr lang="en-US" altLang="zh-CN" sz="12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endParaRPr lang="en-US" altLang="zh-CN" sz="12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endParaRPr lang="en-US" altLang="zh-CN" sz="12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endParaRPr lang="en-US" altLang="zh-CN" sz="12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endParaRPr lang="en-US" altLang="zh-CN" sz="12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endParaRPr lang="en-US" altLang="zh-CN" sz="12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pPr>
                      <a:r>
                        <a:rPr lang="en-US" sz="24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a:t>
                      </a:r>
                      <a:r>
                        <a:rPr lang="en-US" sz="2400" b="1" baseline="-25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为平衡点。</a:t>
                      </a:r>
                      <a:r>
                        <a:rPr lang="en-US" sz="24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a:t>
                      </a:r>
                      <a:r>
                        <a:rPr lang="en-US" sz="2400" b="1" baseline="-25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以</a:t>
                      </a:r>
                      <a:r>
                        <a:rPr lang="zh-CN" sz="24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前</a:t>
                      </a:r>
                      <a:r>
                        <a:rPr lang="zh-CN" sz="24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400" b="1" i="1" smtClean="0">
                          <a:latin typeface="Book Antiqua" panose="02040602050305030304" pitchFamily="18" charset="0"/>
                        </a:rPr>
                        <a:t>v</a:t>
                      </a:r>
                      <a:r>
                        <a:rPr lang="zh-CN" sz="2400" b="1" baseline="-25000" dirty="0"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正</a:t>
                      </a:r>
                      <a:r>
                        <a:rPr lang="zh-CN" sz="2400" b="1"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400" b="1" i="1" dirty="0" smtClean="0">
                          <a:latin typeface="Book Antiqua" panose="02040602050305030304" pitchFamily="18" charset="0"/>
                        </a:rPr>
                        <a:t>v</a:t>
                      </a:r>
                      <a:r>
                        <a:rPr lang="zh-CN" sz="2400" b="1" baseline="-25000" dirty="0"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逆</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反应没有达到化学平衡状态</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a:t>
                      </a:r>
                      <a:r>
                        <a:rPr lang="en-US" sz="2400" b="1" baseline="-25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以后</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随着温度的升高</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的百分含量减小</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表示化学平衡向逆反应方向移动</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正反应为放热反应</a:t>
                      </a:r>
                      <a:endParaRPr 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0">
                <a:tc>
                  <a:txBody>
                    <a:bodyPr/>
                    <a:lstStyle/>
                    <a:p>
                      <a:pPr algn="just" hangingPunct="0">
                        <a:lnSpc>
                          <a:spcPct val="150000"/>
                        </a:lnSpc>
                        <a:spcAft>
                          <a:spcPts val="0"/>
                        </a:spcAft>
                      </a:pPr>
                      <a:endParaRPr lang="en-US" altLang="zh-CN" sz="12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endParaRPr lang="en-US" altLang="zh-CN" sz="12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endParaRPr lang="en-US" altLang="zh-CN" sz="12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endParaRPr lang="en-US" altLang="zh-CN" sz="12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endParaRPr lang="en-US" altLang="zh-CN" sz="12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endParaRPr lang="en-US" altLang="zh-CN" sz="12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endParaRPr lang="en-US" altLang="zh-CN" sz="12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pPr>
                      <a:r>
                        <a:rPr lang="en-US" sz="24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p</a:t>
                      </a:r>
                      <a:r>
                        <a:rPr lang="en-US" sz="2400" b="1" baseline="-25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为平衡点。</a:t>
                      </a:r>
                      <a:r>
                        <a:rPr lang="en-US" sz="24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p</a:t>
                      </a:r>
                      <a:r>
                        <a:rPr lang="en-US" sz="2400" b="1" baseline="-25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以前</a:t>
                      </a:r>
                      <a:r>
                        <a:rPr lang="zh-CN" sz="2400" b="1"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400" b="1" i="1" dirty="0" smtClean="0">
                          <a:latin typeface="Book Antiqua" panose="02040602050305030304" pitchFamily="18" charset="0"/>
                        </a:rPr>
                        <a:t>v</a:t>
                      </a:r>
                      <a:r>
                        <a:rPr lang="zh-CN" sz="2400" b="1" baseline="-25000" dirty="0"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正</a:t>
                      </a:r>
                      <a:r>
                        <a:rPr lang="zh-CN" sz="2400" b="1"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400" b="1" i="1" dirty="0" smtClean="0">
                          <a:latin typeface="Book Antiqua" panose="02040602050305030304" pitchFamily="18" charset="0"/>
                        </a:rPr>
                        <a:t>v</a:t>
                      </a:r>
                      <a:r>
                        <a:rPr lang="zh-CN" sz="2400" b="1" baseline="-25000" dirty="0"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逆</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反应没有达到化学平衡状态</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p</a:t>
                      </a:r>
                      <a:r>
                        <a:rPr lang="en-US" sz="2400" b="1" baseline="-25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以后</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随着压强的增大</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的百分含量减小</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表示化学平衡向逆反应方向移动</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正反应为气体分子数增大的反应</a:t>
                      </a:r>
                      <a:endParaRPr 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bl>
          </a:graphicData>
        </a:graphic>
      </p:graphicFrame>
      <p:pic>
        <p:nvPicPr>
          <p:cNvPr id="5124" name="cx473.jpg"/>
          <p:cNvPicPr>
            <a:picLocks noChangeAspect="1" noChangeArrowheads="1"/>
          </p:cNvPicPr>
          <p:nvPr/>
        </p:nvPicPr>
        <p:blipFill>
          <a:blip r:embed="rId2" cstate="print">
            <a:clrChange>
              <a:clrFrom>
                <a:srgbClr val="FFFFFE"/>
              </a:clrFrom>
              <a:clrTo>
                <a:srgbClr val="FFFFFE">
                  <a:alpha val="0"/>
                </a:srgbClr>
              </a:clrTo>
            </a:clrChange>
            <a:extLst>
              <a:ext uri="{28A0092B-C50C-407E-A947-70E740481C1C}">
                <a14:useLocalDpi xmlns:a14="http://schemas.microsoft.com/office/drawing/2010/main" val="0"/>
              </a:ext>
            </a:extLst>
          </a:blip>
          <a:srcRect/>
          <a:stretch>
            <a:fillRect/>
          </a:stretch>
        </p:blipFill>
        <p:spPr bwMode="auto">
          <a:xfrm>
            <a:off x="741020" y="2118303"/>
            <a:ext cx="1919262" cy="1674252"/>
          </a:xfrm>
          <a:prstGeom prst="rect">
            <a:avLst/>
          </a:prstGeom>
          <a:noFill/>
          <a:extLst>
            <a:ext uri="{909E8E84-426E-40DD-AFC4-6F175D3DCCD1}">
              <a14:hiddenFill xmlns:a14="http://schemas.microsoft.com/office/drawing/2010/main">
                <a:solidFill>
                  <a:srgbClr val="FFFFFF"/>
                </a:solidFill>
              </a14:hiddenFill>
            </a:ext>
          </a:extLst>
        </p:spPr>
      </p:pic>
      <p:pic>
        <p:nvPicPr>
          <p:cNvPr id="5123" name="cx474.jpg"/>
          <p:cNvPicPr>
            <a:picLocks noChangeAspect="1" noChangeArrowheads="1"/>
          </p:cNvPicPr>
          <p:nvPr/>
        </p:nvPicPr>
        <p:blipFill>
          <a:blip r:embed="rId3" cstate="print">
            <a:clrChange>
              <a:clrFrom>
                <a:srgbClr val="FFFFFE"/>
              </a:clrFrom>
              <a:clrTo>
                <a:srgbClr val="FFFFFE">
                  <a:alpha val="0"/>
                </a:srgbClr>
              </a:clrTo>
            </a:clrChange>
            <a:extLst>
              <a:ext uri="{28A0092B-C50C-407E-A947-70E740481C1C}">
                <a14:useLocalDpi xmlns:a14="http://schemas.microsoft.com/office/drawing/2010/main" val="0"/>
              </a:ext>
            </a:extLst>
          </a:blip>
          <a:srcRect/>
          <a:stretch>
            <a:fillRect/>
          </a:stretch>
        </p:blipFill>
        <p:spPr bwMode="auto">
          <a:xfrm>
            <a:off x="692152" y="4428005"/>
            <a:ext cx="1898845" cy="1653835"/>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表格 3"/>
          <p:cNvGraphicFramePr>
            <a:graphicFrameLocks noGrp="1"/>
          </p:cNvGraphicFramePr>
          <p:nvPr/>
        </p:nvGraphicFramePr>
        <p:xfrm>
          <a:off x="478582" y="908720"/>
          <a:ext cx="11233248" cy="5486400"/>
        </p:xfrm>
        <a:graphic>
          <a:graphicData uri="http://schemas.openxmlformats.org/drawingml/2006/table">
            <a:tbl>
              <a:tblPr firstRow="1" firstCol="1" bandRow="1"/>
              <a:tblGrid>
                <a:gridCol w="2232248"/>
                <a:gridCol w="9001000"/>
              </a:tblGrid>
              <a:tr h="377164">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图像</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5836" marR="45836"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解题思路</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5836" marR="45836"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r>
              <a:tr h="1131491">
                <a:tc>
                  <a:txBody>
                    <a:bodyPr/>
                    <a:lstStyle/>
                    <a:p>
                      <a:pPr algn="just" hangingPunct="0">
                        <a:lnSpc>
                          <a:spcPct val="150000"/>
                        </a:lnSpc>
                        <a:spcAft>
                          <a:spcPts val="0"/>
                        </a:spcAft>
                      </a:pPr>
                      <a:endParaRPr lang="en-US" altLang="zh-CN" sz="24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endParaRPr lang="en-US" altLang="zh-CN" sz="24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endParaRPr lang="en-US" altLang="zh-CN" sz="24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5836" marR="45836"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pP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L</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线上所有的点都是平衡点。</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L</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线的左上方</a:t>
                      </a: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E</a:t>
                      </a:r>
                      <a:r>
                        <a:rPr lang="zh-CN" sz="2400" b="1"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点</a:t>
                      </a: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的百分含量大于此压强时平衡体系的</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的百分含量</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所以</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E</a:t>
                      </a:r>
                      <a:r>
                        <a:rPr lang="zh-CN" sz="24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点</a:t>
                      </a:r>
                      <a:r>
                        <a:rPr lang="zh-CN" sz="24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400" b="1" i="1" smtClean="0">
                          <a:latin typeface="Book Antiqua" panose="02040602050305030304" pitchFamily="18" charset="0"/>
                        </a:rPr>
                        <a:t>v</a:t>
                      </a:r>
                      <a:r>
                        <a:rPr lang="zh-CN" sz="2400" b="1" baseline="-25000" dirty="0"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正</a:t>
                      </a:r>
                      <a:r>
                        <a:rPr lang="zh-CN" sz="2400" b="1"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400" b="1" i="1" dirty="0" smtClean="0">
                          <a:latin typeface="Book Antiqua" panose="02040602050305030304" pitchFamily="18" charset="0"/>
                        </a:rPr>
                        <a:t>v</a:t>
                      </a:r>
                      <a:r>
                        <a:rPr lang="zh-CN" sz="2400" b="1" baseline="-25000" dirty="0"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逆</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同理</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L</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线的右下方</a:t>
                      </a: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a:t>
                      </a:r>
                      <a:r>
                        <a:rPr lang="zh-CN" sz="2400" b="1"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点</a:t>
                      </a: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400" b="1" i="1" dirty="0" smtClean="0">
                          <a:latin typeface="Book Antiqua" panose="02040602050305030304" pitchFamily="18" charset="0"/>
                        </a:rPr>
                        <a:t>v</a:t>
                      </a:r>
                      <a:r>
                        <a:rPr lang="zh-CN" sz="2400" b="1" baseline="-25000" dirty="0"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正</a:t>
                      </a:r>
                      <a:r>
                        <a:rPr lang="zh-CN" sz="2400" b="1"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400" b="1" i="1" dirty="0" smtClean="0">
                          <a:latin typeface="Book Antiqua" panose="02040602050305030304" pitchFamily="18" charset="0"/>
                        </a:rPr>
                        <a:t>v</a:t>
                      </a:r>
                      <a:r>
                        <a:rPr lang="zh-CN" sz="2400" b="1" baseline="-25000" dirty="0"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逆</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5836" marR="45836"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1131491">
                <a:tc>
                  <a:txBody>
                    <a:bodyPr/>
                    <a:lstStyle/>
                    <a:p>
                      <a:pPr algn="just" hangingPunct="0">
                        <a:lnSpc>
                          <a:spcPct val="150000"/>
                        </a:lnSpc>
                        <a:spcAft>
                          <a:spcPts val="0"/>
                        </a:spcAft>
                      </a:pPr>
                      <a:endParaRPr lang="en-US" altLang="zh-CN" sz="24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endParaRPr lang="en-US" altLang="zh-CN" sz="24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endParaRPr lang="en-US" altLang="zh-CN" sz="24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endParaRPr lang="en-US" altLang="zh-CN" sz="24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5836" marR="45836"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交点处正、逆反应速率相等</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是平衡点。交点往后</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温度升高</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使</a:t>
                      </a:r>
                      <a:r>
                        <a:rPr lang="en-US" altLang="zh-CN" sz="2400" b="1" i="1" dirty="0" smtClean="0">
                          <a:latin typeface="Book Antiqua" panose="02040602050305030304" pitchFamily="18" charset="0"/>
                        </a:rPr>
                        <a:t>v</a:t>
                      </a:r>
                      <a:r>
                        <a:rPr lang="zh-CN" sz="2400" b="1" baseline="-25000" dirty="0"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正</a:t>
                      </a:r>
                      <a:r>
                        <a:rPr lang="zh-CN" sz="2400" b="1" dirty="0"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a:t>
                      </a:r>
                      <a:r>
                        <a:rPr lang="en-US" altLang="zh-CN" sz="2400" b="1" i="1" dirty="0" smtClean="0">
                          <a:latin typeface="Book Antiqua" panose="02040602050305030304" pitchFamily="18" charset="0"/>
                        </a:rPr>
                        <a:t>v</a:t>
                      </a:r>
                      <a:r>
                        <a:rPr lang="zh-CN" sz="2400" b="1" baseline="-25000" dirty="0"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逆</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都增大</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且</a:t>
                      </a:r>
                      <a:r>
                        <a:rPr lang="en-US" altLang="zh-CN" sz="2400" b="1" i="1" dirty="0" smtClean="0">
                          <a:latin typeface="Book Antiqua" panose="02040602050305030304" pitchFamily="18" charset="0"/>
                        </a:rPr>
                        <a:t>v</a:t>
                      </a:r>
                      <a:r>
                        <a:rPr lang="zh-CN" sz="2400" b="1" baseline="-25000" dirty="0"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逆</a:t>
                      </a:r>
                      <a:r>
                        <a:rPr lang="zh-CN" sz="2400" b="1"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400" b="1" i="1" dirty="0" smtClean="0">
                          <a:latin typeface="Book Antiqua" panose="02040602050305030304" pitchFamily="18" charset="0"/>
                        </a:rPr>
                        <a:t>v</a:t>
                      </a:r>
                      <a:r>
                        <a:rPr lang="zh-CN" sz="2400" b="1" baseline="-25000" dirty="0"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正</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平衡逆向移动</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正反应为放热反应</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5836" marR="45836"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bl>
          </a:graphicData>
        </a:graphic>
      </p:graphicFrame>
      <p:pic>
        <p:nvPicPr>
          <p:cNvPr id="6152" name="cx475.jpg"/>
          <p:cNvPicPr>
            <a:picLocks noChangeAspect="1" noChangeArrowheads="1"/>
          </p:cNvPicPr>
          <p:nvPr/>
        </p:nvPicPr>
        <p:blipFill>
          <a:blip r:embed="rId1" cstate="print">
            <a:clrChange>
              <a:clrFrom>
                <a:srgbClr val="FFFFFE"/>
              </a:clrFrom>
              <a:clrTo>
                <a:srgbClr val="FFFFFE">
                  <a:alpha val="0"/>
                </a:srgbClr>
              </a:clrTo>
            </a:clrChange>
            <a:extLst>
              <a:ext uri="{28A0092B-C50C-407E-A947-70E740481C1C}">
                <a14:useLocalDpi xmlns:a14="http://schemas.microsoft.com/office/drawing/2010/main" val="0"/>
              </a:ext>
            </a:extLst>
          </a:blip>
          <a:srcRect/>
          <a:stretch>
            <a:fillRect/>
          </a:stretch>
        </p:blipFill>
        <p:spPr bwMode="auto">
          <a:xfrm>
            <a:off x="694606" y="1772816"/>
            <a:ext cx="1694669" cy="1796755"/>
          </a:xfrm>
          <a:prstGeom prst="rect">
            <a:avLst/>
          </a:prstGeom>
          <a:noFill/>
          <a:extLst>
            <a:ext uri="{909E8E84-426E-40DD-AFC4-6F175D3DCCD1}">
              <a14:hiddenFill xmlns:a14="http://schemas.microsoft.com/office/drawing/2010/main">
                <a:solidFill>
                  <a:srgbClr val="FFFFFF"/>
                </a:solidFill>
              </a14:hiddenFill>
            </a:ext>
          </a:extLst>
        </p:spPr>
      </p:pic>
      <p:pic>
        <p:nvPicPr>
          <p:cNvPr id="6151" name="cx476.jpg"/>
          <p:cNvPicPr>
            <a:picLocks noChangeAspect="1" noChangeArrowheads="1"/>
          </p:cNvPicPr>
          <p:nvPr/>
        </p:nvPicPr>
        <p:blipFill>
          <a:blip r:embed="rId2" cstate="print">
            <a:clrChange>
              <a:clrFrom>
                <a:srgbClr val="FFFFFE"/>
              </a:clrFrom>
              <a:clrTo>
                <a:srgbClr val="FFFFFE">
                  <a:alpha val="0"/>
                </a:srgbClr>
              </a:clrTo>
            </a:clrChange>
            <a:extLst>
              <a:ext uri="{28A0092B-C50C-407E-A947-70E740481C1C}">
                <a14:useLocalDpi xmlns:a14="http://schemas.microsoft.com/office/drawing/2010/main" val="0"/>
              </a:ext>
            </a:extLst>
          </a:blip>
          <a:srcRect/>
          <a:stretch>
            <a:fillRect/>
          </a:stretch>
        </p:blipFill>
        <p:spPr bwMode="auto">
          <a:xfrm>
            <a:off x="622598" y="4149080"/>
            <a:ext cx="1919262" cy="1633414"/>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表格 3"/>
          <p:cNvGraphicFramePr>
            <a:graphicFrameLocks noGrp="1"/>
          </p:cNvGraphicFramePr>
          <p:nvPr/>
        </p:nvGraphicFramePr>
        <p:xfrm>
          <a:off x="478582" y="908720"/>
          <a:ext cx="11233248" cy="4937760"/>
        </p:xfrm>
        <a:graphic>
          <a:graphicData uri="http://schemas.openxmlformats.org/drawingml/2006/table">
            <a:tbl>
              <a:tblPr firstRow="1" firstCol="1" bandRow="1"/>
              <a:tblGrid>
                <a:gridCol w="2379202"/>
                <a:gridCol w="8854046"/>
              </a:tblGrid>
              <a:tr h="377164">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图像</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5836" marR="45836"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解题思路</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5836" marR="45836"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r>
              <a:tr h="754327">
                <a:tc>
                  <a:txBody>
                    <a:bodyPr/>
                    <a:lstStyle/>
                    <a:p>
                      <a:pPr algn="just" hangingPunct="0">
                        <a:lnSpc>
                          <a:spcPct val="150000"/>
                        </a:lnSpc>
                        <a:spcAft>
                          <a:spcPts val="0"/>
                        </a:spcAft>
                      </a:pPr>
                      <a:endParaRPr lang="en-US" altLang="zh-CN" sz="24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endParaRPr lang="en-US" altLang="zh-CN" sz="24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endParaRPr lang="en-US" altLang="zh-CN" sz="24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5836" marR="45836"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按化学计量数之比投料</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生成物的百分含量最高</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x</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y</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温度升高</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生成物的百分含量增大</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正反应为吸热反应</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5836" marR="45836"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1131491">
                <a:tc>
                  <a:txBody>
                    <a:bodyPr/>
                    <a:lstStyle/>
                    <a:p>
                      <a:pPr algn="just" hangingPunct="0">
                        <a:lnSpc>
                          <a:spcPct val="150000"/>
                        </a:lnSpc>
                        <a:spcAft>
                          <a:spcPts val="0"/>
                        </a:spcAft>
                      </a:pPr>
                      <a:endParaRPr lang="en-US" altLang="zh-CN" sz="24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endParaRPr lang="en-US" altLang="zh-CN" sz="24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endParaRPr lang="en-US" altLang="zh-CN" sz="24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5836" marR="45836"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pP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之前未达平衡</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反应物的转化率增大</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后继续升高温度</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反应物的转化率减小</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说明正反应的</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Δ</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也可能发生副反应</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5836" marR="45836"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bl>
          </a:graphicData>
        </a:graphic>
      </p:graphicFrame>
      <p:pic>
        <p:nvPicPr>
          <p:cNvPr id="6150" name="cx478.jpg"/>
          <p:cNvPicPr>
            <a:picLocks noChangeAspect="1" noChangeArrowheads="1"/>
          </p:cNvPicPr>
          <p:nvPr/>
        </p:nvPicPr>
        <p:blipFill>
          <a:blip r:embed="rId1" cstate="print">
            <a:clrChange>
              <a:clrFrom>
                <a:srgbClr val="FFFFFE"/>
              </a:clrFrom>
              <a:clrTo>
                <a:srgbClr val="FFFFFE">
                  <a:alpha val="0"/>
                </a:srgbClr>
              </a:clrTo>
            </a:clrChange>
            <a:extLst>
              <a:ext uri="{28A0092B-C50C-407E-A947-70E740481C1C}">
                <a14:useLocalDpi xmlns:a14="http://schemas.microsoft.com/office/drawing/2010/main" val="0"/>
              </a:ext>
            </a:extLst>
          </a:blip>
          <a:srcRect/>
          <a:stretch>
            <a:fillRect/>
          </a:stretch>
        </p:blipFill>
        <p:spPr bwMode="auto">
          <a:xfrm>
            <a:off x="884841" y="1761725"/>
            <a:ext cx="1771783" cy="1704287"/>
          </a:xfrm>
          <a:prstGeom prst="rect">
            <a:avLst/>
          </a:prstGeom>
          <a:noFill/>
          <a:extLst>
            <a:ext uri="{909E8E84-426E-40DD-AFC4-6F175D3DCCD1}">
              <a14:hiddenFill xmlns:a14="http://schemas.microsoft.com/office/drawing/2010/main">
                <a:solidFill>
                  <a:srgbClr val="FFFFFF"/>
                </a:solidFill>
              </a14:hiddenFill>
            </a:ext>
          </a:extLst>
        </p:spPr>
      </p:pic>
      <p:pic>
        <p:nvPicPr>
          <p:cNvPr id="6149" name="cx479.jpg"/>
          <p:cNvPicPr>
            <a:picLocks noChangeAspect="1" noChangeArrowheads="1"/>
          </p:cNvPicPr>
          <p:nvPr/>
        </p:nvPicPr>
        <p:blipFill>
          <a:blip r:embed="rId2" cstate="print">
            <a:clrChange>
              <a:clrFrom>
                <a:srgbClr val="FFFFFE"/>
              </a:clrFrom>
              <a:clrTo>
                <a:srgbClr val="FFFFFE">
                  <a:alpha val="0"/>
                </a:srgbClr>
              </a:clrTo>
            </a:clrChange>
            <a:extLst>
              <a:ext uri="{28A0092B-C50C-407E-A947-70E740481C1C}">
                <a14:useLocalDpi xmlns:a14="http://schemas.microsoft.com/office/drawing/2010/main" val="0"/>
              </a:ext>
            </a:extLst>
          </a:blip>
          <a:srcRect/>
          <a:stretch>
            <a:fillRect/>
          </a:stretch>
        </p:blipFill>
        <p:spPr bwMode="auto">
          <a:xfrm>
            <a:off x="844051" y="3774275"/>
            <a:ext cx="1586167" cy="1721161"/>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340768"/>
            <a:ext cx="11485848" cy="3346237"/>
          </a:xfrm>
        </p:spPr>
        <p:txBody>
          <a:bodyPr/>
          <a:lstStyle/>
          <a:p>
            <a:pPr hangingPunct="0">
              <a:spcAft>
                <a:spcPts val="0"/>
              </a:spcAft>
            </a:pPr>
            <a:r>
              <a:rPr lang="en-US" altLang="zh-CN" b="1" dirty="0"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影</a:t>
            </a:r>
            <a:r>
              <a:rPr lang="zh-CN" altLang="zh-CN" b="1" dirty="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响化学平衡的因素</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化学平衡的移动</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概念：在一定条件下，当可逆反应达到平衡状态后，如果改变反应条件，平衡状态被破坏，平衡体系的物质组成也会随着改变，直至达到新的平衡状态。这种由原有的平衡状态达到新的平衡状态的过程叫作化学平衡的移动。</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实质：改变条件后，</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en-US" altLang="zh-CN" b="1" i="1" dirty="0" smtClean="0">
                <a:latin typeface="Book Antiqua" panose="02040602050305030304" pitchFamily="18" charset="0"/>
              </a:rPr>
              <a:t>v</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dirty="0" smtClean="0">
                <a:latin typeface="Book Antiqua" panose="02040602050305030304" pitchFamily="18" charset="0"/>
              </a:rPr>
              <a:t>v</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逆</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各组分的百分含量发生改变。</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24知识过.EPS" descr="id:2147491679;FounderCES"/>
          <p:cNvPicPr/>
          <p:nvPr/>
        </p:nvPicPr>
        <p:blipFill>
          <a:blip r:embed="rId1"/>
          <a:stretch>
            <a:fillRect/>
          </a:stretch>
        </p:blipFill>
        <p:spPr>
          <a:xfrm>
            <a:off x="3070870" y="692696"/>
            <a:ext cx="6555146" cy="566430"/>
          </a:xfrm>
          <a:prstGeom prst="rect">
            <a:avLst/>
          </a:prstGeom>
        </p:spPr>
      </p:pic>
      <p:pic>
        <p:nvPicPr>
          <p:cNvPr id="5" name="知识点1.EPS" descr="id:2147491686;FounderCES"/>
          <p:cNvPicPr/>
          <p:nvPr/>
        </p:nvPicPr>
        <p:blipFill>
          <a:blip r:embed="rId2"/>
          <a:stretch>
            <a:fillRect/>
          </a:stretch>
        </p:blipFill>
        <p:spPr>
          <a:xfrm>
            <a:off x="478582" y="1483275"/>
            <a:ext cx="1308100" cy="361315"/>
          </a:xfrm>
          <a:prstGeom prst="rect">
            <a:avLst/>
          </a:prstGeom>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238241"/>
          </a:xfrm>
        </p:spPr>
        <p:txBody>
          <a:bodyPr/>
          <a:lstStyle/>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陌生图像解题思路</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看图像，明确横坐标、纵坐标的含义，看清拐点、曲线变化趋势。</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分析反应特点，观察物质的聚集状态、气体分子数变化及</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联想平衡移动原理解答。</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3" name="内容占位符 2"/>
              <p:cNvSpPr>
                <a:spLocks noGrp="1"/>
              </p:cNvSpPr>
              <p:nvPr>
                <p:ph idx="1"/>
              </p:nvPr>
            </p:nvSpPr>
            <p:spPr>
              <a:xfrm>
                <a:off x="360854" y="746120"/>
                <a:ext cx="11485848" cy="4524315"/>
              </a:xfrm>
            </p:spPr>
            <p:txBody>
              <a:bodyPr/>
              <a:lstStyle/>
              <a:p>
                <a:pPr hangingPunct="0">
                  <a:spcAft>
                    <a:spcPts val="0"/>
                  </a:spcAft>
                </a:pPr>
                <a:r>
                  <a:rPr lang="en-US" altLang="zh-CN" b="1" dirty="0"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合</a:t>
                </a:r>
                <a:r>
                  <a:rPr lang="zh-CN" altLang="zh-CN" b="1" dirty="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成氨条件的选择</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N</a:t>
                </a:r>
                <a:r>
                  <a:rPr lang="en-US" altLang="zh-CN" b="1" baseline="-25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3H</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pc="-500">
                    <a:solidFill>
                      <a:srgbClr val="000000"/>
                    </a:solidFill>
                    <a:ea typeface="宋体" panose="02010600030101010101" pitchFamily="2" charset="-122"/>
                    <a:cs typeface="Cambria Math" panose="02040503050406030204" pitchFamily="18" charset="0"/>
                  </a:rPr>
                  <a:t> </a:t>
                </a:r>
                <a14:m>
                  <m:oMath xmlns:m="http://schemas.openxmlformats.org/officeDocument/2006/math">
                    <m:r>
                      <m:rPr>
                        <m:nor/>
                      </m:rPr>
                      <a:rPr lang="en-US" altLang="zh-CN" spc="-500">
                        <a:solidFill>
                          <a:srgbClr val="000000"/>
                        </a:solidFill>
                        <a:latin typeface="Cambria Math" panose="02040503050406030204" pitchFamily="18" charset="0"/>
                        <a:ea typeface="宋体" panose="02010600030101010101" pitchFamily="2" charset="-122"/>
                        <a:cs typeface="Cambria Math" panose="02040503050406030204" pitchFamily="18" charset="0"/>
                      </a:rPr>
                      <m:t>⥫</m:t>
                    </m:r>
                    <m:r>
                      <m:rPr>
                        <m:nor/>
                      </m:rPr>
                      <a:rPr lang="en-US" altLang="zh-CN">
                        <a:solidFill>
                          <a:srgbClr val="000000"/>
                        </a:solidFill>
                        <a:latin typeface="Cambria Math" panose="02040503050406030204" pitchFamily="18" charset="0"/>
                        <a:ea typeface="宋体" panose="02010600030101010101" pitchFamily="2" charset="-122"/>
                        <a:cs typeface="Cambria Math" panose="02040503050406030204" pitchFamily="18" charset="0"/>
                      </a:rPr>
                      <m:t>⥬</m:t>
                    </m:r>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2NH</a:t>
                </a:r>
                <a:r>
                  <a:rPr lang="en-US" altLang="zh-CN" b="1" baseline="-25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92.4 kJ</a:t>
                </a:r>
                <a:r>
                  <a:rPr lang="en-US" altLang="zh-CN" b="1"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mol</a:t>
                </a:r>
                <a:r>
                  <a:rPr lang="zh-CN"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根据速率理论和平衡理论选择反应条件</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压强</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理论上，压强越大越好。</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目前，我国合成氨厂一般采用的</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压强为</a:t>
                </a:r>
                <a:r>
                  <a:rPr lang="en-US"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10</a:t>
                </a:r>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30 MPa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不采用高压的理由：压强越大，对材料的强度和设备的制造要求也越高，需要的动力也越大，会大大增加生产投资，并可能降低综合经济效益。</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3" name="内容占位符 2"/>
              <p:cNvSpPr>
                <a:spLocks noRot="1" noChangeAspect="1" noMove="1" noResize="1" noEditPoints="1" noAdjustHandles="1" noChangeArrowheads="1" noChangeShapeType="1" noTextEdit="1"/>
              </p:cNvSpPr>
              <p:nvPr>
                <p:ph idx="1"/>
              </p:nvPr>
            </p:nvSpPr>
            <p:spPr>
              <a:xfrm>
                <a:off x="360854" y="746120"/>
                <a:ext cx="11485848" cy="4524315"/>
              </a:xfrm>
              <a:blipFill rotWithShape="1">
                <a:blip r:embed="rId1"/>
                <a:stretch>
                  <a:fillRect l="-2" t="-14" r="1" b="13"/>
                </a:stretch>
              </a:blipFill>
            </p:spPr>
            <p:txBody>
              <a:bodyPr/>
              <a:lstStyle/>
              <a:p>
                <a:r>
                  <a:rPr lang="zh-CN" altLang="en-US">
                    <a:noFill/>
                  </a:rPr>
                  <a:t> </a:t>
                </a:r>
              </a:p>
            </p:txBody>
          </p:sp>
        </mc:Fallback>
      </mc:AlternateContent>
      <p:pic>
        <p:nvPicPr>
          <p:cNvPr id="4" name="知识点4.EPS" descr="id:2147491757;FounderCES"/>
          <p:cNvPicPr/>
          <p:nvPr/>
        </p:nvPicPr>
        <p:blipFill>
          <a:blip r:embed="rId2"/>
          <a:stretch>
            <a:fillRect/>
          </a:stretch>
        </p:blipFill>
        <p:spPr>
          <a:xfrm>
            <a:off x="478582" y="898685"/>
            <a:ext cx="1266838" cy="336325"/>
          </a:xfrm>
          <a:prstGeom prst="rect">
            <a:avLst/>
          </a:prstGeom>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346237"/>
          </a:xfrm>
        </p:spPr>
        <p:txBody>
          <a:bodyPr/>
          <a:lstStyle/>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温度</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根据勒夏特列原理，采用低温有利于提高平衡转化率。</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目前，在实际生产中一般采用的</a:t>
            </a:r>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温度为</a:t>
            </a:r>
            <a:r>
              <a:rPr lang="en-US"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400</a:t>
            </a:r>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500</a:t>
            </a:r>
            <a:r>
              <a:rPr lang="en-US" altLang="zh-CN" b="1">
                <a:solidFill>
                  <a:srgbClr val="000000"/>
                </a:solidFill>
                <a:highlight>
                  <a:srgbClr val="FFFF00"/>
                </a:highlight>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不采用低温的理由：温度降低会使化学反应速率减小，达到平衡所需时间变长，这在工业生产中是很不经济的。铁触媒在</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500</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左右时的活性最大也是选择该温度的理由。</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614229"/>
          </a:xfrm>
        </p:spPr>
        <p:txBody>
          <a:bodyPr/>
          <a:lstStyle/>
          <a:p>
            <a:pPr hangingPunct="0">
              <a:spcAft>
                <a:spcPts val="0"/>
              </a:spcAft>
            </a:pPr>
            <a: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催化剂</a:t>
            </a:r>
            <a:endPar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在高温、高压下，</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sz="22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sz="22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的化合反应仍然进行得十分缓慢。</a:t>
            </a:r>
            <a:endPar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使用催化剂，改变反应历程，降低反应的活化能，使反应物在较低温度时也能较快地进行反应。</a:t>
            </a:r>
            <a:endPar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目前普遍使用的是以铁为主体的多成分催化剂，又称铁触媒。</a:t>
            </a:r>
            <a:endPar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a:t>④</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原料气必须经过净化，目的是防止混有的杂质使催化剂</a:t>
            </a:r>
            <a: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中毒</a:t>
            </a:r>
            <a: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浓度</a:t>
            </a:r>
            <a:endPar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500</a:t>
            </a:r>
            <a: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30MPa</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时，平衡混合物中</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NH</a:t>
            </a:r>
            <a:r>
              <a:rPr lang="en-US" altLang="zh-CN" sz="22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的体积分数及平衡时</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sz="22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sz="22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的转化率仍较低。</a:t>
            </a:r>
            <a:endPar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实际生产中采取</a:t>
            </a:r>
            <a:r>
              <a:rPr lang="zh-CN" altLang="zh-CN" sz="2200"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迅速冷却</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的方法，使气态氨变成液氨后及时从平衡混合物中分离出去，使平衡向生成</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NH</a:t>
            </a:r>
            <a:r>
              <a:rPr lang="en-US" altLang="zh-CN" sz="22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的方向移动；将</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NH</a:t>
            </a:r>
            <a:r>
              <a:rPr lang="en-US" altLang="zh-CN" sz="22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分离后的原料气循环使用，并及时补充</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sz="22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sz="22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，使反应物保持一定的浓度。</a:t>
            </a:r>
            <a:endParaRPr lang="zh-CN" alt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632311"/>
          </a:xfrm>
        </p:spPr>
        <p:txBody>
          <a:bodyPr/>
          <a:lstStyle/>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工业合成氨的适宜条件</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l"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运</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用化学反应速率和化学平衡原理，同时考虑合成氨生产中的动力、材料、设备等因素，合成氨工业中实际采用的适宜条件：</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使用铁触媒作催化剂；</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温度为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400</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500</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压强为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30 MPa</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④</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及时分离氨，剩余气体循环使用；</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⑤</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不断补充</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baseline="-25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选择工业合成适宜条件的原则</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考虑参加反应的物质的组成、结构和性质等本身因素。</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考虑影响化学反应速率和平衡的温度、压强、浓度、催化剂等反应条件。</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选择适宜的生产条件还要考虑设备条件、安全操作、经济成本等。</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选择适宜的生产条件还要考虑环境保护及社会效益等方面的规定和要求。</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3" name="内容占位符 2"/>
              <p:cNvSpPr>
                <a:spLocks noGrp="1"/>
              </p:cNvSpPr>
              <p:nvPr>
                <p:ph idx="1"/>
              </p:nvPr>
            </p:nvSpPr>
            <p:spPr>
              <a:xfrm>
                <a:off x="360854" y="1414517"/>
                <a:ext cx="11485848" cy="1200329"/>
              </a:xfrm>
            </p:spPr>
            <p:txBody>
              <a:bodyPr/>
              <a:lstStyle/>
              <a:p>
                <a:pPr hangingPunct="0">
                  <a:spcAft>
                    <a:spcPts val="0"/>
                  </a:spcAft>
                </a:pPr>
                <a:r>
                  <a:rPr lang="en-US" altLang="zh-CN" b="1"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用</a:t>
                </a:r>
                <a:r>
                  <a:rPr lang="zh-CN" altLang="zh-CN" b="1">
                    <a:solidFill>
                      <a:srgbClr val="00A451"/>
                    </a:solidFill>
                    <a:latin typeface="Times New Roman" panose="02020603050405020304" pitchFamily="18" charset="0"/>
                    <a:ea typeface="黑体" panose="02010609060101010101" pitchFamily="49" charset="-122"/>
                    <a:cs typeface="Times New Roman" panose="02020603050405020304" pitchFamily="18" charset="0"/>
                  </a:rPr>
                  <a:t>图像分析浓度、压强、温度、催化剂对化学平衡移动的影响</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用</a:t>
                </a:r>
                <a14:m>
                  <m:oMath xmlns:m="http://schemas.openxmlformats.org/officeDocument/2006/math">
                    <m:r>
                      <m:rPr>
                        <m:nor/>
                      </m:rPr>
                      <a:rPr lang="en-US" altLang="zh-CN" b="1" i="1" dirty="0">
                        <a:latin typeface="Book Antiqua" panose="02040602050305030304" pitchFamily="18" charset="0"/>
                      </a:rPr>
                      <m:t>v</m:t>
                    </m:r>
                    <m:r>
                      <a:rPr lang="en-US" altLang="zh-CN" b="1" i="1" dirty="0">
                        <a:latin typeface="Cambria Math" panose="02040503050406030204" pitchFamily="18" charset="0"/>
                      </a:rPr>
                      <m:t> </m:t>
                    </m:r>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图像分析浓度对化学平衡移动的影响</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3" name="内容占位符 2"/>
              <p:cNvSpPr>
                <a:spLocks noRot="1" noChangeAspect="1" noMove="1" noResize="1" noEditPoints="1" noAdjustHandles="1" noChangeArrowheads="1" noChangeShapeType="1" noTextEdit="1"/>
              </p:cNvSpPr>
              <p:nvPr>
                <p:ph idx="1"/>
              </p:nvPr>
            </p:nvSpPr>
            <p:spPr>
              <a:xfrm>
                <a:off x="360854" y="1414517"/>
                <a:ext cx="11485848" cy="1200329"/>
              </a:xfrm>
              <a:blipFill rotWithShape="1">
                <a:blip r:embed="rId1"/>
                <a:stretch>
                  <a:fillRect l="-2" t="-31" r="1" b="-4504"/>
                </a:stretch>
              </a:blipFill>
            </p:spPr>
            <p:txBody>
              <a:bodyPr/>
              <a:lstStyle/>
              <a:p>
                <a:r>
                  <a:rPr lang="zh-CN" altLang="en-US">
                    <a:noFill/>
                  </a:rPr>
                  <a:t> </a:t>
                </a:r>
              </a:p>
            </p:txBody>
          </p:sp>
        </mc:Fallback>
      </mc:AlternateContent>
      <p:pic>
        <p:nvPicPr>
          <p:cNvPr id="5" name="24要点破.EPS" descr="id:2147491877;FounderCES"/>
          <p:cNvPicPr/>
          <p:nvPr/>
        </p:nvPicPr>
        <p:blipFill>
          <a:blip r:embed="rId2"/>
          <a:stretch>
            <a:fillRect/>
          </a:stretch>
        </p:blipFill>
        <p:spPr>
          <a:xfrm>
            <a:off x="2474919" y="692696"/>
            <a:ext cx="7240575" cy="625554"/>
          </a:xfrm>
          <a:prstGeom prst="rect">
            <a:avLst/>
          </a:prstGeom>
        </p:spPr>
      </p:pic>
      <p:pic>
        <p:nvPicPr>
          <p:cNvPr id="6" name="要点1.EPS" descr="id:2147491884;FounderCES"/>
          <p:cNvPicPr/>
          <p:nvPr/>
        </p:nvPicPr>
        <p:blipFill>
          <a:blip r:embed="rId3"/>
          <a:stretch>
            <a:fillRect/>
          </a:stretch>
        </p:blipFill>
        <p:spPr>
          <a:xfrm>
            <a:off x="478582" y="1582193"/>
            <a:ext cx="968375" cy="339725"/>
          </a:xfrm>
          <a:prstGeom prst="rect">
            <a:avLst/>
          </a:prstGeom>
        </p:spPr>
      </p:pic>
      <mc:AlternateContent xmlns:mc="http://schemas.openxmlformats.org/markup-compatibility/2006" xmlns:a14="http://schemas.microsoft.com/office/drawing/2010/main">
        <mc:Choice Requires="a14">
          <p:graphicFrame>
            <p:nvGraphicFramePr>
              <p:cNvPr id="4" name="表格 3"/>
              <p:cNvGraphicFramePr>
                <a:graphicFrameLocks noGrp="1"/>
              </p:cNvGraphicFramePr>
              <p:nvPr/>
            </p:nvGraphicFramePr>
            <p:xfrm>
              <a:off x="478582" y="2636912"/>
              <a:ext cx="11233248" cy="3521360"/>
            </p:xfrm>
            <a:graphic>
              <a:graphicData uri="http://schemas.openxmlformats.org/drawingml/2006/table">
                <a:tbl>
                  <a:tblPr firstRow="1" firstCol="1" bandRow="1"/>
                  <a:tblGrid>
                    <a:gridCol w="1381689"/>
                    <a:gridCol w="2298322"/>
                    <a:gridCol w="2597127"/>
                    <a:gridCol w="2597127"/>
                    <a:gridCol w="2358983"/>
                  </a:tblGrid>
                  <a:tr h="326438">
                    <a:tc>
                      <a:txBody>
                        <a:bodyPr/>
                        <a:lstStyle/>
                        <a:p>
                          <a:pPr algn="ctr" hangingPunct="0">
                            <a:lnSpc>
                              <a:spcPct val="150000"/>
                            </a:lnSpc>
                            <a:spcAft>
                              <a:spcPts val="0"/>
                            </a:spcAft>
                          </a:pPr>
                          <a:r>
                            <a:rPr lang="zh-CN" sz="22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反应</a:t>
                          </a:r>
                          <a:endParaRPr lang="zh-CN" sz="1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gridSpan="4">
                      <a:txBody>
                        <a:bodyPr/>
                        <a:lstStyle/>
                        <a:p>
                          <a:pPr algn="ctr" hangingPunct="0">
                            <a:lnSpc>
                              <a:spcPct val="150000"/>
                            </a:lnSpc>
                            <a:spcAft>
                              <a:spcPts val="0"/>
                            </a:spcAft>
                          </a:pPr>
                          <a:r>
                            <a:rPr lang="en-US" sz="22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r>
                            <a:rPr lang="en-US" sz="22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g</a:t>
                          </a:r>
                          <a:r>
                            <a:rPr lang="en-US" sz="22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2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a:t>
                          </a:r>
                          <a:r>
                            <a:rPr lang="en-US" sz="22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g</a:t>
                          </a:r>
                          <a:r>
                            <a:rPr lang="en-US" sz="22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14:m>
                            <m:oMath xmlns:m="http://schemas.openxmlformats.org/officeDocument/2006/math">
                              <m:r>
                                <m:rPr>
                                  <m:nor/>
                                </m:rPr>
                                <a:rPr lang="en-US" altLang="zh-CN" sz="2400" spc="-500" smtClean="0">
                                  <a:solidFill>
                                    <a:srgbClr val="000000"/>
                                  </a:solidFill>
                                  <a:latin typeface="Cambria Math" panose="02040503050406030204" pitchFamily="18" charset="0"/>
                                  <a:ea typeface="宋体" panose="02010600030101010101" pitchFamily="2" charset="-122"/>
                                  <a:cs typeface="Cambria Math" panose="02040503050406030204" pitchFamily="18" charset="0"/>
                                </a:rPr>
                                <m:t>⥫</m:t>
                              </m:r>
                              <m:r>
                                <m:rPr>
                                  <m:nor/>
                                </m:rPr>
                                <a:rPr lang="en-US" altLang="zh-CN" sz="2400" smtClean="0">
                                  <a:solidFill>
                                    <a:srgbClr val="000000"/>
                                  </a:solidFill>
                                  <a:latin typeface="Cambria Math" panose="02040503050406030204" pitchFamily="18" charset="0"/>
                                  <a:ea typeface="宋体" panose="02010600030101010101" pitchFamily="2" charset="-122"/>
                                  <a:cs typeface="Cambria Math" panose="02040503050406030204" pitchFamily="18" charset="0"/>
                                </a:rPr>
                                <m:t>⥬</m:t>
                              </m:r>
                            </m:oMath>
                          </a14:m>
                          <a:r>
                            <a:rPr lang="en-US" sz="2200" b="1" i="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sz="22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t>
                          </a:r>
                          <a:r>
                            <a:rPr lang="en-US" sz="22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g</a:t>
                          </a:r>
                          <a:r>
                            <a:rPr lang="en-US" sz="22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2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d</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D</a:t>
                          </a:r>
                          <a:r>
                            <a:rPr lang="en-US" sz="22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g</a:t>
                          </a:r>
                          <a:r>
                            <a:rPr lang="en-US" sz="22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1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9802" marR="59802"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hMerge="1">
                      <a:tcPr/>
                    </a:tc>
                    <a:tc hMerge="1">
                      <a:tcPr/>
                    </a:tc>
                    <a:tc hMerge="1">
                      <a:tcPr/>
                    </a:tc>
                  </a:tr>
                  <a:tr h="638816">
                    <a:tc>
                      <a:txBody>
                        <a:bodyPr/>
                        <a:lstStyle/>
                        <a:p>
                          <a:pPr algn="ctr" hangingPunct="0">
                            <a:lnSpc>
                              <a:spcPct val="150000"/>
                            </a:lnSpc>
                            <a:spcAft>
                              <a:spcPts val="0"/>
                            </a:spcAft>
                          </a:pPr>
                          <a:r>
                            <a:rPr lang="zh-CN" sz="22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浓度变化</a:t>
                          </a:r>
                          <a:endParaRPr lang="zh-CN" sz="1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增大反应物浓度</a:t>
                          </a:r>
                          <a:endParaRPr lang="zh-CN" sz="1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9802" marR="59802"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减小反应物浓度</a:t>
                          </a:r>
                          <a:endParaRPr lang="zh-CN" sz="1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9802" marR="59802"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增大生成物浓度</a:t>
                          </a:r>
                          <a:endParaRPr lang="zh-CN" sz="1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9802" marR="59802"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减小生成物浓度</a:t>
                          </a:r>
                          <a:endParaRPr lang="zh-CN" sz="1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9802" marR="59802"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1340700">
                    <a:tc>
                      <a:txBody>
                        <a:bodyPr/>
                        <a:lstStyle/>
                        <a:p>
                          <a:pPr algn="ctr" hangingPunct="0">
                            <a:lnSpc>
                              <a:spcPct val="150000"/>
                            </a:lnSpc>
                            <a:spcAft>
                              <a:spcPts val="0"/>
                            </a:spcAft>
                          </a:pPr>
                          <a:r>
                            <a:rPr lang="zh-CN" sz="22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速率变化</a:t>
                          </a:r>
                          <a:endParaRPr lang="zh-CN" sz="1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50000"/>
                            </a:lnSpc>
                            <a:spcAft>
                              <a:spcPts val="0"/>
                            </a:spcAft>
                          </a:pPr>
                          <a:r>
                            <a:rPr lang="en-US" altLang="zh-CN" sz="2400" b="1" i="1" dirty="0" smtClean="0">
                              <a:latin typeface="Book Antiqua" panose="02040602050305030304" pitchFamily="18" charset="0"/>
                            </a:rPr>
                            <a:t>v</a:t>
                          </a:r>
                          <a:r>
                            <a:rPr lang="zh-CN" sz="2200" b="1" baseline="-25000" dirty="0"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正</a:t>
                          </a:r>
                          <a:r>
                            <a:rPr lang="zh-CN" sz="22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增大</a:t>
                          </a:r>
                          <a:r>
                            <a:rPr lang="zh-CN" sz="22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dirty="0"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而</a:t>
                          </a:r>
                          <a:r>
                            <a:rPr lang="en-US" altLang="zh-CN" sz="2400" b="1" i="1" dirty="0" smtClean="0">
                              <a:latin typeface="Book Antiqua" panose="02040602050305030304" pitchFamily="18" charset="0"/>
                            </a:rPr>
                            <a:t>v</a:t>
                          </a:r>
                          <a:r>
                            <a:rPr lang="zh-CN" sz="2200" b="1" baseline="-25000" dirty="0"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逆</a:t>
                          </a:r>
                          <a:r>
                            <a:rPr lang="zh-CN" sz="22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不变</a:t>
                          </a:r>
                          <a:r>
                            <a:rPr lang="zh-CN" sz="22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则</a:t>
                          </a:r>
                          <a14:m>
                            <m:oMath xmlns:m="http://schemas.openxmlformats.org/officeDocument/2006/math">
                              <m:sSubSup>
                                <m:sSubSupPr>
                                  <m:ctrlPr>
                                    <a:rPr lang="zh-CN" sz="22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sSubSupPr>
                                <m:e>
                                  <m:r>
                                    <m:rPr>
                                      <m:nor/>
                                    </m:rPr>
                                    <a:rPr lang="en-US" altLang="zh-CN" sz="2400" b="1" i="1" dirty="0" smtClean="0">
                                      <a:latin typeface="Book Antiqua" panose="02040602050305030304" pitchFamily="18" charset="0"/>
                                    </a:rPr>
                                    <m:t>v</m:t>
                                  </m:r>
                                </m:e>
                                <m:sub>
                                  <m:r>
                                    <m:rPr>
                                      <m:nor/>
                                    </m:rPr>
                                    <a:rPr lang="zh-CN" sz="2200" b="1" baseline="-25000">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正</m:t>
                                  </m:r>
                                </m:sub>
                                <m:sup>
                                  <m:r>
                                    <m:rPr>
                                      <m:nor/>
                                    </m:rPr>
                                    <a:rPr lang="en-US" sz="2200" b="1" i="1">
                                      <a:solidFill>
                                        <a:srgbClr val="000000"/>
                                      </a:solidFill>
                                      <a:effectLst/>
                                      <a:latin typeface="+mn-lt"/>
                                      <a:ea typeface="宋体" panose="02010600030101010101" pitchFamily="2" charset="-122"/>
                                      <a:cs typeface="Times New Roman" panose="02020603050405020304" pitchFamily="18" charset="0"/>
                                    </a:rPr>
                                    <m:t>′</m:t>
                                  </m:r>
                                </m:sup>
                              </m:sSubSup>
                            </m:oMath>
                          </a14:m>
                          <a:r>
                            <a:rPr lang="zh-CN" sz="22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sSubSup>
                                <m:sSubSupPr>
                                  <m:ctrlPr>
                                    <a:rPr lang="zh-CN" sz="22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sSubSupPr>
                                <m:e>
                                  <m:r>
                                    <m:rPr>
                                      <m:nor/>
                                    </m:rPr>
                                    <a:rPr lang="en-US" altLang="zh-CN" sz="2400" b="1" i="1" dirty="0" smtClean="0">
                                      <a:latin typeface="Book Antiqua" panose="02040602050305030304" pitchFamily="18" charset="0"/>
                                    </a:rPr>
                                    <m:t>v</m:t>
                                  </m:r>
                                </m:e>
                                <m:sub>
                                  <m:r>
                                    <m:rPr>
                                      <m:nor/>
                                    </m:rPr>
                                    <a:rPr lang="zh-CN" sz="2200" b="1" baseline="-25000">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逆</m:t>
                                  </m:r>
                                </m:sub>
                                <m:sup>
                                  <m:r>
                                    <m:rPr>
                                      <m:nor/>
                                    </m:rPr>
                                    <a:rPr lang="en-US" sz="2200" b="1" i="1" smtClean="0">
                                      <a:solidFill>
                                        <a:srgbClr val="000000"/>
                                      </a:solidFill>
                                      <a:effectLst/>
                                      <a:latin typeface="+mn-lt"/>
                                      <a:ea typeface="宋体" panose="02010600030101010101" pitchFamily="2" charset="-122"/>
                                      <a:cs typeface="Times New Roman" panose="02020603050405020304" pitchFamily="18" charset="0"/>
                                    </a:rPr>
                                    <m:t>′</m:t>
                                  </m:r>
                                </m:sup>
                              </m:sSubSup>
                            </m:oMath>
                          </a14:m>
                          <a:endParaRPr lang="zh-CN" sz="11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9802" marR="59802"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pPr>
                          <a:r>
                            <a:rPr lang="en-US" altLang="zh-CN" sz="2400" b="1" i="1" dirty="0" smtClean="0">
                              <a:latin typeface="Book Antiqua" panose="02040602050305030304" pitchFamily="18" charset="0"/>
                            </a:rPr>
                            <a:t>v</a:t>
                          </a:r>
                          <a:r>
                            <a:rPr lang="zh-CN" sz="2200" b="1" baseline="-25000" dirty="0"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正</a:t>
                          </a:r>
                          <a:r>
                            <a:rPr lang="zh-CN" sz="22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减小</a:t>
                          </a:r>
                          <a:r>
                            <a:rPr lang="zh-CN" sz="22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dirty="0"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而</a:t>
                          </a:r>
                          <a:r>
                            <a:rPr lang="en-US" altLang="zh-CN" sz="2400" b="1" i="1" dirty="0" smtClean="0">
                              <a:latin typeface="Book Antiqua" panose="02040602050305030304" pitchFamily="18" charset="0"/>
                            </a:rPr>
                            <a:t>v</a:t>
                          </a:r>
                          <a:r>
                            <a:rPr lang="zh-CN" sz="2200" b="1" baseline="-25000" dirty="0"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逆</a:t>
                          </a:r>
                          <a:r>
                            <a:rPr lang="zh-CN" sz="22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不变</a:t>
                          </a:r>
                          <a:r>
                            <a:rPr lang="zh-CN" sz="22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则</a:t>
                          </a:r>
                          <a14:m>
                            <m:oMath xmlns:m="http://schemas.openxmlformats.org/officeDocument/2006/math">
                              <m:sSubSup>
                                <m:sSubSupPr>
                                  <m:ctrlPr>
                                    <a:rPr lang="zh-CN" altLang="zh-CN" sz="2200" b="1" i="1" smtClean="0">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sSubSupPr>
                                <m:e>
                                  <m:r>
                                    <m:rPr>
                                      <m:nor/>
                                    </m:rPr>
                                    <a:rPr lang="en-US" altLang="zh-CN" sz="2400" b="1" i="1" dirty="0" smtClean="0">
                                      <a:latin typeface="Book Antiqua" panose="02040602050305030304" pitchFamily="18" charset="0"/>
                                    </a:rPr>
                                    <m:t>v</m:t>
                                  </m:r>
                                </m:e>
                                <m:sub>
                                  <m:r>
                                    <m:rPr>
                                      <m:nor/>
                                    </m:rPr>
                                    <a:rPr lang="zh-CN" altLang="zh-CN" sz="2200" b="1" baseline="-25000">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逆</m:t>
                                  </m:r>
                                </m:sub>
                                <m:sup>
                                  <m:r>
                                    <m:rPr>
                                      <m:nor/>
                                    </m:rPr>
                                    <a:rPr lang="en-US" altLang="zh-CN" sz="2200" b="1" i="1" smtClean="0">
                                      <a:solidFill>
                                        <a:srgbClr val="000000"/>
                                      </a:solidFill>
                                      <a:effectLst/>
                                      <a:latin typeface="+mn-lt"/>
                                      <a:ea typeface="宋体" panose="02010600030101010101" pitchFamily="2" charset="-122"/>
                                      <a:cs typeface="Times New Roman" panose="02020603050405020304" pitchFamily="18" charset="0"/>
                                    </a:rPr>
                                    <m:t>′</m:t>
                                  </m:r>
                                </m:sup>
                              </m:sSubSup>
                            </m:oMath>
                          </a14:m>
                          <a:r>
                            <a:rPr lang="zh-CN" sz="22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sSubSup>
                                <m:sSubSupPr>
                                  <m:ctrlPr>
                                    <a:rPr lang="zh-CN" altLang="zh-CN" sz="2200" b="1" i="1" smtClean="0">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sSubSupPr>
                                <m:e>
                                  <m:r>
                                    <m:rPr>
                                      <m:nor/>
                                    </m:rPr>
                                    <a:rPr lang="en-US" altLang="zh-CN" sz="2400" b="1" i="1" dirty="0" smtClean="0">
                                      <a:latin typeface="Book Antiqua" panose="02040602050305030304" pitchFamily="18" charset="0"/>
                                    </a:rPr>
                                    <m:t>v</m:t>
                                  </m:r>
                                </m:e>
                                <m:sub>
                                  <m:r>
                                    <m:rPr>
                                      <m:nor/>
                                    </m:rPr>
                                    <a:rPr lang="zh-CN" altLang="zh-CN" sz="2200" b="1" baseline="-25000">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正</m:t>
                                  </m:r>
                                </m:sub>
                                <m:sup>
                                  <m:r>
                                    <m:rPr>
                                      <m:nor/>
                                    </m:rPr>
                                    <a:rPr lang="en-US" altLang="zh-CN" sz="2200" b="1" i="1">
                                      <a:solidFill>
                                        <a:srgbClr val="000000"/>
                                      </a:solidFill>
                                      <a:effectLst/>
                                      <a:latin typeface="+mn-lt"/>
                                      <a:ea typeface="宋体" panose="02010600030101010101" pitchFamily="2" charset="-122"/>
                                      <a:cs typeface="Times New Roman" panose="02020603050405020304" pitchFamily="18" charset="0"/>
                                    </a:rPr>
                                    <m:t>′</m:t>
                                  </m:r>
                                </m:sup>
                              </m:sSubSup>
                            </m:oMath>
                          </a14:m>
                          <a:endParaRPr lang="zh-CN" sz="11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9802" marR="59802"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pPr>
                          <a:r>
                            <a:rPr lang="en-US" altLang="zh-CN" sz="2400" b="1" i="1" dirty="0" smtClean="0">
                              <a:latin typeface="Book Antiqua" panose="02040602050305030304" pitchFamily="18" charset="0"/>
                            </a:rPr>
                            <a:t>v</a:t>
                          </a:r>
                          <a:r>
                            <a:rPr lang="zh-CN" sz="2200" b="1" baseline="-25000" dirty="0"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逆</a:t>
                          </a:r>
                          <a:r>
                            <a:rPr lang="zh-CN" sz="22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增大</a:t>
                          </a:r>
                          <a:r>
                            <a:rPr lang="zh-CN" sz="22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dirty="0"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而</a:t>
                          </a:r>
                          <a:r>
                            <a:rPr lang="en-US" altLang="zh-CN" sz="2400" b="1" i="1" dirty="0" smtClean="0">
                              <a:latin typeface="Book Antiqua" panose="02040602050305030304" pitchFamily="18" charset="0"/>
                            </a:rPr>
                            <a:t>v</a:t>
                          </a:r>
                          <a:r>
                            <a:rPr lang="zh-CN" sz="2200" b="1" baseline="-25000" dirty="0"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正</a:t>
                          </a:r>
                          <a:r>
                            <a:rPr lang="zh-CN" sz="22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不变</a:t>
                          </a:r>
                          <a:r>
                            <a:rPr lang="zh-CN" sz="22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则</a:t>
                          </a:r>
                          <a14:m>
                            <m:oMath xmlns:m="http://schemas.openxmlformats.org/officeDocument/2006/math">
                              <m:sSubSup>
                                <m:sSubSupPr>
                                  <m:ctrlPr>
                                    <a:rPr lang="zh-CN" altLang="zh-CN" sz="2200" b="1" i="1" smtClean="0">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sSubSupPr>
                                <m:e>
                                  <m:r>
                                    <m:rPr>
                                      <m:nor/>
                                    </m:rPr>
                                    <a:rPr lang="en-US" altLang="zh-CN" sz="2400" b="1" i="1" dirty="0" smtClean="0">
                                      <a:latin typeface="Book Antiqua" panose="02040602050305030304" pitchFamily="18" charset="0"/>
                                    </a:rPr>
                                    <m:t>v</m:t>
                                  </m:r>
                                </m:e>
                                <m:sub>
                                  <m:r>
                                    <m:rPr>
                                      <m:nor/>
                                    </m:rPr>
                                    <a:rPr lang="zh-CN" altLang="zh-CN" sz="2200" b="1" baseline="-25000">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逆</m:t>
                                  </m:r>
                                </m:sub>
                                <m:sup>
                                  <m:r>
                                    <m:rPr>
                                      <m:nor/>
                                    </m:rPr>
                                    <a:rPr lang="en-US" altLang="zh-CN" sz="2200" b="1" i="1" smtClean="0">
                                      <a:solidFill>
                                        <a:srgbClr val="000000"/>
                                      </a:solidFill>
                                      <a:effectLst/>
                                      <a:latin typeface="+mn-lt"/>
                                      <a:ea typeface="宋体" panose="02010600030101010101" pitchFamily="2" charset="-122"/>
                                      <a:cs typeface="Times New Roman" panose="02020603050405020304" pitchFamily="18" charset="0"/>
                                    </a:rPr>
                                    <m:t>′</m:t>
                                  </m:r>
                                </m:sup>
                              </m:sSubSup>
                            </m:oMath>
                          </a14:m>
                          <a:r>
                            <a:rPr lang="zh-CN" sz="22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sSubSup>
                                <m:sSubSupPr>
                                  <m:ctrlPr>
                                    <a:rPr lang="zh-CN" altLang="zh-CN" sz="2200" b="1" i="1" smtClean="0">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sSubSupPr>
                                <m:e>
                                  <m:r>
                                    <m:rPr>
                                      <m:nor/>
                                    </m:rPr>
                                    <a:rPr lang="en-US" altLang="zh-CN" sz="2400" b="1" i="1" dirty="0" smtClean="0">
                                      <a:latin typeface="Book Antiqua" panose="02040602050305030304" pitchFamily="18" charset="0"/>
                                    </a:rPr>
                                    <m:t>v</m:t>
                                  </m:r>
                                </m:e>
                                <m:sub>
                                  <m:r>
                                    <m:rPr>
                                      <m:nor/>
                                    </m:rPr>
                                    <a:rPr lang="zh-CN" altLang="zh-CN" sz="2200" b="1" baseline="-25000">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正</m:t>
                                  </m:r>
                                </m:sub>
                                <m:sup>
                                  <m:r>
                                    <m:rPr>
                                      <m:nor/>
                                    </m:rPr>
                                    <a:rPr lang="en-US" altLang="zh-CN" sz="2200" b="1" i="1">
                                      <a:solidFill>
                                        <a:srgbClr val="000000"/>
                                      </a:solidFill>
                                      <a:effectLst/>
                                      <a:latin typeface="+mn-lt"/>
                                      <a:ea typeface="宋体" panose="02010600030101010101" pitchFamily="2" charset="-122"/>
                                      <a:cs typeface="Times New Roman" panose="02020603050405020304" pitchFamily="18" charset="0"/>
                                    </a:rPr>
                                    <m:t>′</m:t>
                                  </m:r>
                                </m:sup>
                              </m:sSubSup>
                            </m:oMath>
                          </a14:m>
                          <a:endParaRPr lang="zh-CN" sz="11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9802" marR="59802"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pPr>
                          <a:r>
                            <a:rPr lang="en-US" altLang="zh-CN" sz="2400" b="1" i="1" dirty="0" smtClean="0">
                              <a:latin typeface="Book Antiqua" panose="02040602050305030304" pitchFamily="18" charset="0"/>
                            </a:rPr>
                            <a:t>v</a:t>
                          </a:r>
                          <a:r>
                            <a:rPr lang="zh-CN" sz="2200" b="1" baseline="-25000" dirty="0"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逆</a:t>
                          </a:r>
                          <a:r>
                            <a:rPr lang="zh-CN" sz="22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减小</a:t>
                          </a:r>
                          <a:r>
                            <a:rPr lang="zh-CN" sz="22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dirty="0"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而</a:t>
                          </a:r>
                          <a:r>
                            <a:rPr lang="en-US" altLang="zh-CN" sz="2400" b="1" i="1" dirty="0" smtClean="0">
                              <a:latin typeface="Book Antiqua" panose="02040602050305030304" pitchFamily="18" charset="0"/>
                            </a:rPr>
                            <a:t>v</a:t>
                          </a:r>
                          <a:r>
                            <a:rPr lang="zh-CN" sz="2200" b="1" baseline="-25000" dirty="0"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正</a:t>
                          </a:r>
                          <a:r>
                            <a:rPr lang="zh-CN" sz="22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不变</a:t>
                          </a:r>
                          <a:r>
                            <a:rPr lang="zh-CN" sz="22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则</a:t>
                          </a:r>
                          <a14:m>
                            <m:oMath xmlns:m="http://schemas.openxmlformats.org/officeDocument/2006/math">
                              <m:sSubSup>
                                <m:sSubSupPr>
                                  <m:ctrlPr>
                                    <a:rPr lang="zh-CN" altLang="zh-CN" sz="2200" b="1" i="1" smtClean="0">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sSubSupPr>
                                <m:e>
                                  <m:r>
                                    <m:rPr>
                                      <m:nor/>
                                    </m:rPr>
                                    <a:rPr lang="en-US" altLang="zh-CN" sz="2400" b="1" i="1" dirty="0" smtClean="0">
                                      <a:latin typeface="Book Antiqua" panose="02040602050305030304" pitchFamily="18" charset="0"/>
                                    </a:rPr>
                                    <m:t>v</m:t>
                                  </m:r>
                                </m:e>
                                <m:sub>
                                  <m:r>
                                    <m:rPr>
                                      <m:nor/>
                                    </m:rPr>
                                    <a:rPr lang="zh-CN" altLang="zh-CN" sz="2200" b="1" baseline="-25000">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正</m:t>
                                  </m:r>
                                </m:sub>
                                <m:sup>
                                  <m:r>
                                    <m:rPr>
                                      <m:nor/>
                                    </m:rPr>
                                    <a:rPr lang="en-US" altLang="zh-CN" sz="2200" b="1" i="1">
                                      <a:solidFill>
                                        <a:srgbClr val="000000"/>
                                      </a:solidFill>
                                      <a:effectLst/>
                                      <a:latin typeface="+mn-lt"/>
                                      <a:ea typeface="宋体" panose="02010600030101010101" pitchFamily="2" charset="-122"/>
                                      <a:cs typeface="Times New Roman" panose="02020603050405020304" pitchFamily="18" charset="0"/>
                                    </a:rPr>
                                    <m:t>′</m:t>
                                  </m:r>
                                </m:sup>
                              </m:sSubSup>
                            </m:oMath>
                          </a14:m>
                          <a:r>
                            <a:rPr lang="zh-CN" sz="22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sSubSup>
                                <m:sSubSupPr>
                                  <m:ctrlPr>
                                    <a:rPr lang="zh-CN" altLang="zh-CN" sz="2200" b="1" i="1" smtClean="0">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sSubSupPr>
                                <m:e>
                                  <m:r>
                                    <m:rPr>
                                      <m:nor/>
                                    </m:rPr>
                                    <a:rPr lang="en-US" altLang="zh-CN" sz="2400" b="1" i="1" dirty="0" smtClean="0">
                                      <a:latin typeface="Book Antiqua" panose="02040602050305030304" pitchFamily="18" charset="0"/>
                                    </a:rPr>
                                    <m:t>v</m:t>
                                  </m:r>
                                </m:e>
                                <m:sub>
                                  <m:r>
                                    <m:rPr>
                                      <m:nor/>
                                    </m:rPr>
                                    <a:rPr lang="zh-CN" altLang="zh-CN" sz="2200" b="1" baseline="-25000">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逆</m:t>
                                  </m:r>
                                </m:sub>
                                <m:sup>
                                  <m:r>
                                    <m:rPr>
                                      <m:nor/>
                                    </m:rPr>
                                    <a:rPr lang="en-US" altLang="zh-CN" sz="2200" b="1" i="1" smtClean="0">
                                      <a:solidFill>
                                        <a:srgbClr val="000000"/>
                                      </a:solidFill>
                                      <a:effectLst/>
                                      <a:latin typeface="+mn-lt"/>
                                      <a:ea typeface="宋体" panose="02010600030101010101" pitchFamily="2" charset="-122"/>
                                      <a:cs typeface="Times New Roman" panose="02020603050405020304" pitchFamily="18" charset="0"/>
                                    </a:rPr>
                                    <m:t>′</m:t>
                                  </m:r>
                                </m:sup>
                              </m:sSubSup>
                            </m:oMath>
                          </a14:m>
                          <a:endParaRPr lang="zh-CN" sz="11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9802" marR="59802"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652877">
                    <a:tc>
                      <a:txBody>
                        <a:bodyPr/>
                        <a:lstStyle/>
                        <a:p>
                          <a:pPr algn="ctr" hangingPunct="0">
                            <a:lnSpc>
                              <a:spcPct val="150000"/>
                            </a:lnSpc>
                            <a:spcAft>
                              <a:spcPts val="0"/>
                            </a:spcAft>
                          </a:pPr>
                          <a:r>
                            <a:rPr lang="zh-CN" sz="22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平衡移</a:t>
                          </a:r>
                          <a:endParaRPr lang="zh-CN" sz="1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r>
                            <a:rPr lang="zh-CN" sz="22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动方向</a:t>
                          </a:r>
                          <a:endParaRPr lang="zh-CN" sz="1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正反应方向</a:t>
                          </a:r>
                          <a:endParaRPr lang="zh-CN" sz="1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逆反应方向</a:t>
                          </a:r>
                          <a:endParaRPr lang="zh-CN" sz="1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逆反应方向</a:t>
                          </a:r>
                          <a:endParaRPr lang="zh-CN" sz="1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2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正反应方向</a:t>
                          </a:r>
                          <a:endParaRPr lang="zh-CN" sz="11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bl>
              </a:graphicData>
            </a:graphic>
          </p:graphicFrame>
        </mc:Choice>
        <mc:Fallback xmlns="">
          <p:graphicFrame>
            <p:nvGraphicFramePr>
              <p:cNvPr id="4" name="表格 3"/>
              <p:cNvGraphicFramePr>
                <a:graphicFrameLocks noGrp="1"/>
              </p:cNvGraphicFramePr>
              <p:nvPr/>
            </p:nvGraphicFramePr>
            <p:xfrm>
              <a:off x="478582" y="2636912"/>
              <a:ext cx="11233248" cy="3521360"/>
            </p:xfrm>
            <a:graphic>
              <a:graphicData uri="http://schemas.openxmlformats.org/drawingml/2006/table">
                <a:tbl>
                  <a:tblPr firstRow="1" firstCol="1" bandRow="1"/>
                  <a:tblGrid>
                    <a:gridCol w="1381689"/>
                    <a:gridCol w="2298322"/>
                    <a:gridCol w="2597127"/>
                    <a:gridCol w="2597127"/>
                    <a:gridCol w="2358983"/>
                  </a:tblGrid>
                  <a:tr h="548640">
                    <a:tc>
                      <a:txBody>
                        <a:bodyPr/>
                        <a:lstStyle/>
                        <a:p>
                          <a:pPr algn="ctr" hangingPunct="0">
                            <a:lnSpc>
                              <a:spcPct val="150000"/>
                            </a:lnSpc>
                            <a:spcAft>
                              <a:spcPts val="0"/>
                            </a:spcAft>
                          </a:pPr>
                          <a:r>
                            <a:rPr lang="zh-CN" sz="22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反应</a:t>
                          </a:r>
                          <a:endParaRPr lang="zh-CN" sz="1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gridSpan="4">
                      <a:txBody>
                        <a:bodyPr/>
                        <a:lstStyle/>
                        <a:p>
                          <a:endParaRPr lang="zh-CN"/>
                        </a:p>
                      </a:txBody>
                      <a:tcPr marL="59802" marR="59802"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blipFill>
                          <a:blip r:embed="rId4"/>
                        </a:blipFill>
                      </a:tcPr>
                    </a:tc>
                    <a:tc hMerge="1">
                      <a:tcPr/>
                    </a:tc>
                    <a:tc hMerge="1">
                      <a:tcPr/>
                    </a:tc>
                    <a:tc hMerge="1">
                      <a:tcPr/>
                    </a:tc>
                  </a:tr>
                  <a:tr h="638816">
                    <a:tc>
                      <a:txBody>
                        <a:bodyPr/>
                        <a:lstStyle/>
                        <a:p>
                          <a:pPr algn="ctr" hangingPunct="0">
                            <a:lnSpc>
                              <a:spcPct val="150000"/>
                            </a:lnSpc>
                            <a:spcAft>
                              <a:spcPts val="0"/>
                            </a:spcAft>
                          </a:pPr>
                          <a:r>
                            <a:rPr lang="zh-CN" sz="22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浓度变化</a:t>
                          </a:r>
                          <a:endParaRPr lang="zh-CN" sz="1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增大反应物浓度</a:t>
                          </a:r>
                          <a:endParaRPr lang="zh-CN" sz="1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9802" marR="59802"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减小反应物浓度</a:t>
                          </a:r>
                          <a:endParaRPr lang="zh-CN" sz="1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9802" marR="59802"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增大生成物浓度</a:t>
                          </a:r>
                          <a:endParaRPr lang="zh-CN" sz="1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9802" marR="59802"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减小生成物浓度</a:t>
                          </a:r>
                          <a:endParaRPr lang="zh-CN" sz="1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9802" marR="59802"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1340485">
                    <a:tc>
                      <a:txBody>
                        <a:bodyPr/>
                        <a:lstStyle/>
                        <a:p>
                          <a:pPr algn="ctr" hangingPunct="0">
                            <a:lnSpc>
                              <a:spcPct val="150000"/>
                            </a:lnSpc>
                            <a:spcAft>
                              <a:spcPts val="0"/>
                            </a:spcAft>
                          </a:pPr>
                          <a:r>
                            <a:rPr lang="zh-CN" sz="22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速率变化</a:t>
                          </a:r>
                          <a:endParaRPr lang="zh-CN" sz="1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endParaRPr lang="zh-CN"/>
                        </a:p>
                      </a:txBody>
                      <a:tcPr marL="59802" marR="59802"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blipFill>
                          <a:blip r:embed="rId4"/>
                        </a:blipFill>
                      </a:tcPr>
                    </a:tc>
                    <a:tc>
                      <a:txBody>
                        <a:bodyPr/>
                        <a:lstStyle/>
                        <a:p>
                          <a:endParaRPr lang="zh-CN"/>
                        </a:p>
                      </a:txBody>
                      <a:tcPr marL="59802" marR="59802"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blipFill>
                          <a:blip r:embed="rId4"/>
                        </a:blipFill>
                      </a:tcPr>
                    </a:tc>
                    <a:tc>
                      <a:txBody>
                        <a:bodyPr/>
                        <a:lstStyle/>
                        <a:p>
                          <a:endParaRPr lang="zh-CN"/>
                        </a:p>
                      </a:txBody>
                      <a:tcPr marL="59802" marR="59802"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blipFill>
                          <a:blip r:embed="rId4"/>
                        </a:blipFill>
                      </a:tcPr>
                    </a:tc>
                    <a:tc>
                      <a:txBody>
                        <a:bodyPr/>
                        <a:lstStyle/>
                        <a:p>
                          <a:endParaRPr lang="zh-CN"/>
                        </a:p>
                      </a:txBody>
                      <a:tcPr marL="59802" marR="59802"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blipFill>
                          <a:blip r:embed="rId4"/>
                        </a:blipFill>
                      </a:tcPr>
                    </a:tc>
                  </a:tr>
                  <a:tr h="652877">
                    <a:tc>
                      <a:txBody>
                        <a:bodyPr/>
                        <a:lstStyle/>
                        <a:p>
                          <a:pPr algn="ctr" hangingPunct="0">
                            <a:lnSpc>
                              <a:spcPct val="150000"/>
                            </a:lnSpc>
                            <a:spcAft>
                              <a:spcPts val="0"/>
                            </a:spcAft>
                          </a:pPr>
                          <a:r>
                            <a:rPr lang="zh-CN" sz="22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平衡移</a:t>
                          </a:r>
                          <a:endParaRPr lang="zh-CN" sz="1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r>
                            <a:rPr lang="zh-CN" sz="22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动方向</a:t>
                          </a:r>
                          <a:endParaRPr lang="zh-CN" sz="1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正反应方向</a:t>
                          </a:r>
                          <a:endParaRPr lang="zh-CN" sz="1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逆反应方向</a:t>
                          </a:r>
                          <a:endParaRPr lang="zh-CN" sz="1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逆反应方向</a:t>
                          </a:r>
                          <a:endParaRPr lang="zh-CN" sz="1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2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正反应方向</a:t>
                          </a:r>
                          <a:endParaRPr lang="zh-CN" sz="11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bl>
              </a:graphicData>
            </a:graphic>
          </p:graphicFrame>
        </mc:Fallback>
      </mc:AlternateContent>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4" name="表格 3"/>
              <p:cNvGraphicFramePr>
                <a:graphicFrameLocks noGrp="1"/>
              </p:cNvGraphicFramePr>
              <p:nvPr/>
            </p:nvGraphicFramePr>
            <p:xfrm>
              <a:off x="478581" y="1052736"/>
              <a:ext cx="11233249" cy="4114800"/>
            </p:xfrm>
            <a:graphic>
              <a:graphicData uri="http://schemas.openxmlformats.org/drawingml/2006/table">
                <a:tbl>
                  <a:tblPr firstRow="1" firstCol="1" bandRow="1"/>
                  <a:tblGrid>
                    <a:gridCol w="1381689"/>
                    <a:gridCol w="2298323"/>
                    <a:gridCol w="2597127"/>
                    <a:gridCol w="2597127"/>
                    <a:gridCol w="2358983"/>
                  </a:tblGrid>
                  <a:tr h="0">
                    <a:tc>
                      <a:txBody>
                        <a:bodyPr/>
                        <a:lstStyle/>
                        <a:p>
                          <a:pPr algn="ctr" hangingPunct="0">
                            <a:lnSpc>
                              <a:spcPct val="150000"/>
                            </a:lnSpc>
                            <a:spcAft>
                              <a:spcPts val="0"/>
                            </a:spcAft>
                          </a:pPr>
                          <a14:m>
                            <m:oMath xmlns:m="http://schemas.openxmlformats.org/officeDocument/2006/math">
                              <m:r>
                                <m:rPr>
                                  <m:nor/>
                                </m:rPr>
                                <a:rPr lang="en-US" altLang="zh-CN" sz="2400" b="1" i="1" dirty="0" smtClean="0">
                                  <a:latin typeface="Book Antiqua" panose="02040602050305030304" pitchFamily="18" charset="0"/>
                                </a:rPr>
                                <m:t>v</m:t>
                              </m:r>
                            </m:oMath>
                          </a14:m>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图像</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50000"/>
                            </a:lnSpc>
                            <a:spcAft>
                              <a:spcPts val="0"/>
                            </a:spcAft>
                          </a:pPr>
                          <a:endParaRPr lang="en-US" altLang="zh-CN" sz="12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endParaRPr lang="en-US" altLang="zh-CN" sz="12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endParaRPr lang="en-US" altLang="zh-CN" sz="12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endParaRPr lang="en-US" altLang="zh-CN" sz="12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endParaRPr lang="en-US" altLang="zh-CN" sz="12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endParaRPr lang="en-US" altLang="zh-CN" sz="12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endParaRPr lang="en-US" altLang="zh-CN" sz="12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endParaRPr lang="en-US" altLang="zh-CN" sz="12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pP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pP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pP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规律</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gridSpan="4">
                      <a:txBody>
                        <a:bodyPr/>
                        <a:lstStyle/>
                        <a:p>
                          <a:pPr algn="just"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在其他条件不变的情况下</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增大反应物浓度</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或减小生成物浓度</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平衡向正反应方向移动</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减小反应物浓度</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或增大生成物浓度</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平衡向逆反应方向移动。</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hMerge="1">
                      <a:tcPr/>
                    </a:tc>
                    <a:tc hMerge="1">
                      <a:tcPr/>
                    </a:tc>
                    <a:tc hMerge="1">
                      <a:tcPr/>
                    </a:tc>
                  </a:tr>
                </a:tbl>
              </a:graphicData>
            </a:graphic>
          </p:graphicFrame>
        </mc:Choice>
        <mc:Fallback xmlns="">
          <p:graphicFrame>
            <p:nvGraphicFramePr>
              <p:cNvPr id="4" name="表格 3"/>
              <p:cNvGraphicFramePr>
                <a:graphicFrameLocks noGrp="1"/>
              </p:cNvGraphicFramePr>
              <p:nvPr/>
            </p:nvGraphicFramePr>
            <p:xfrm>
              <a:off x="478581" y="1052736"/>
              <a:ext cx="11233249" cy="4114800"/>
            </p:xfrm>
            <a:graphic>
              <a:graphicData uri="http://schemas.openxmlformats.org/drawingml/2006/table">
                <a:tbl>
                  <a:tblPr firstRow="1" firstCol="1" bandRow="1"/>
                  <a:tblGrid>
                    <a:gridCol w="1381689"/>
                    <a:gridCol w="2298323"/>
                    <a:gridCol w="2597127"/>
                    <a:gridCol w="2597127"/>
                    <a:gridCol w="2358983"/>
                  </a:tblGrid>
                  <a:tr h="2468880">
                    <a:tc>
                      <a:txBody>
                        <a:bodyPr/>
                        <a:lstStyle/>
                        <a:p>
                          <a:endParaRPr lang="zh-CN"/>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blipFill>
                          <a:blip r:embed="rId1"/>
                        </a:blipFill>
                      </a:tcPr>
                    </a:tc>
                    <a:tc>
                      <a:txBody>
                        <a:bodyPr/>
                        <a:lstStyle/>
                        <a:p>
                          <a:pPr algn="just" hangingPunct="0">
                            <a:lnSpc>
                              <a:spcPct val="150000"/>
                            </a:lnSpc>
                            <a:spcAft>
                              <a:spcPts val="0"/>
                            </a:spcAft>
                          </a:pPr>
                          <a:endParaRPr lang="en-US" altLang="zh-CN" sz="12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endParaRPr lang="en-US" altLang="zh-CN" sz="12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endParaRPr lang="en-US" altLang="zh-CN" sz="12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endParaRPr lang="en-US" altLang="zh-CN" sz="12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endParaRPr lang="en-US" altLang="zh-CN" sz="12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endParaRPr lang="en-US" altLang="zh-CN" sz="12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endParaRPr lang="en-US" altLang="zh-CN" sz="12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endParaRPr lang="en-US" altLang="zh-CN" sz="12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pP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pP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pP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规律</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gridSpan="4">
                      <a:txBody>
                        <a:bodyPr/>
                        <a:lstStyle/>
                        <a:p>
                          <a:pPr algn="just"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在其他条件不变的情况下</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增大反应物浓度</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或减小生成物浓度</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平衡向正反应方向移动</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减小反应物浓度</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或增大生成物浓度</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平衡向逆反应方向移动。</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hMerge="1">
                      <a:tcPr/>
                    </a:tc>
                    <a:tc hMerge="1">
                      <a:tcPr/>
                    </a:tc>
                    <a:tc hMerge="1">
                      <a:tcPr/>
                    </a:tc>
                  </a:tr>
                </a:tbl>
              </a:graphicData>
            </a:graphic>
          </p:graphicFrame>
        </mc:Fallback>
      </mc:AlternateContent>
      <p:pic>
        <p:nvPicPr>
          <p:cNvPr id="10248" name="cx483.jpg"/>
          <p:cNvPicPr>
            <a:picLocks noChangeAspect="1" noChangeArrowheads="1"/>
          </p:cNvPicPr>
          <p:nvPr/>
        </p:nvPicPr>
        <p:blipFill>
          <a:blip r:embed="rId2" cstate="print">
            <a:clrChange>
              <a:clrFrom>
                <a:srgbClr val="FFFFFE"/>
              </a:clrFrom>
              <a:clrTo>
                <a:srgbClr val="FFFFFE">
                  <a:alpha val="0"/>
                </a:srgbClr>
              </a:clrTo>
            </a:clrChange>
            <a:extLst>
              <a:ext uri="{28A0092B-C50C-407E-A947-70E740481C1C}">
                <a14:useLocalDpi xmlns:a14="http://schemas.microsoft.com/office/drawing/2010/main" val="0"/>
              </a:ext>
            </a:extLst>
          </a:blip>
          <a:srcRect/>
          <a:stretch>
            <a:fillRect/>
          </a:stretch>
        </p:blipFill>
        <p:spPr bwMode="auto">
          <a:xfrm>
            <a:off x="1908537" y="1146526"/>
            <a:ext cx="2198783" cy="2272897"/>
          </a:xfrm>
          <a:prstGeom prst="rect">
            <a:avLst/>
          </a:prstGeom>
          <a:noFill/>
          <a:extLst>
            <a:ext uri="{909E8E84-426E-40DD-AFC4-6F175D3DCCD1}">
              <a14:hiddenFill xmlns:a14="http://schemas.microsoft.com/office/drawing/2010/main">
                <a:solidFill>
                  <a:srgbClr val="FFFFFF"/>
                </a:solidFill>
              </a14:hiddenFill>
            </a:ext>
          </a:extLst>
        </p:spPr>
      </p:pic>
      <p:pic>
        <p:nvPicPr>
          <p:cNvPr id="10247" name="cx484.jpg"/>
          <p:cNvPicPr>
            <a:picLocks noChangeAspect="1" noChangeArrowheads="1"/>
          </p:cNvPicPr>
          <p:nvPr/>
        </p:nvPicPr>
        <p:blipFill>
          <a:blip r:embed="rId3" cstate="print">
            <a:clrChange>
              <a:clrFrom>
                <a:srgbClr val="FFFFFE"/>
              </a:clrFrom>
              <a:clrTo>
                <a:srgbClr val="FFFFFE">
                  <a:alpha val="0"/>
                </a:srgbClr>
              </a:clrTo>
            </a:clrChange>
            <a:extLst>
              <a:ext uri="{28A0092B-C50C-407E-A947-70E740481C1C}">
                <a14:useLocalDpi xmlns:a14="http://schemas.microsoft.com/office/drawing/2010/main" val="0"/>
              </a:ext>
            </a:extLst>
          </a:blip>
          <a:srcRect/>
          <a:stretch>
            <a:fillRect/>
          </a:stretch>
        </p:blipFill>
        <p:spPr bwMode="auto">
          <a:xfrm>
            <a:off x="4367014" y="1146526"/>
            <a:ext cx="2198783" cy="2272897"/>
          </a:xfrm>
          <a:prstGeom prst="rect">
            <a:avLst/>
          </a:prstGeom>
          <a:noFill/>
          <a:extLst>
            <a:ext uri="{909E8E84-426E-40DD-AFC4-6F175D3DCCD1}">
              <a14:hiddenFill xmlns:a14="http://schemas.microsoft.com/office/drawing/2010/main">
                <a:solidFill>
                  <a:srgbClr val="FFFFFF"/>
                </a:solidFill>
              </a14:hiddenFill>
            </a:ext>
          </a:extLst>
        </p:spPr>
      </p:pic>
      <p:pic>
        <p:nvPicPr>
          <p:cNvPr id="10246" name="cx485.jpg"/>
          <p:cNvPicPr>
            <a:picLocks noChangeAspect="1" noChangeArrowheads="1"/>
          </p:cNvPicPr>
          <p:nvPr/>
        </p:nvPicPr>
        <p:blipFill>
          <a:blip r:embed="rId4" cstate="print">
            <a:clrChange>
              <a:clrFrom>
                <a:srgbClr val="FFFFFE"/>
              </a:clrFrom>
              <a:clrTo>
                <a:srgbClr val="FFFFFE">
                  <a:alpha val="0"/>
                </a:srgbClr>
              </a:clrTo>
            </a:clrChange>
            <a:extLst>
              <a:ext uri="{28A0092B-C50C-407E-A947-70E740481C1C}">
                <a14:useLocalDpi xmlns:a14="http://schemas.microsoft.com/office/drawing/2010/main" val="0"/>
              </a:ext>
            </a:extLst>
          </a:blip>
          <a:srcRect/>
          <a:stretch>
            <a:fillRect/>
          </a:stretch>
        </p:blipFill>
        <p:spPr bwMode="auto">
          <a:xfrm>
            <a:off x="6959302" y="1146526"/>
            <a:ext cx="2198783" cy="2272897"/>
          </a:xfrm>
          <a:prstGeom prst="rect">
            <a:avLst/>
          </a:prstGeom>
          <a:noFill/>
          <a:extLst>
            <a:ext uri="{909E8E84-426E-40DD-AFC4-6F175D3DCCD1}">
              <a14:hiddenFill xmlns:a14="http://schemas.microsoft.com/office/drawing/2010/main">
                <a:solidFill>
                  <a:srgbClr val="FFFFFF"/>
                </a:solidFill>
              </a14:hiddenFill>
            </a:ext>
          </a:extLst>
        </p:spPr>
      </p:pic>
      <p:pic>
        <p:nvPicPr>
          <p:cNvPr id="10245" name="cx486.jpg"/>
          <p:cNvPicPr>
            <a:picLocks noChangeAspect="1" noChangeArrowheads="1"/>
          </p:cNvPicPr>
          <p:nvPr/>
        </p:nvPicPr>
        <p:blipFill>
          <a:blip r:embed="rId5" cstate="print">
            <a:clrChange>
              <a:clrFrom>
                <a:srgbClr val="FFFFFE"/>
              </a:clrFrom>
              <a:clrTo>
                <a:srgbClr val="FFFFFE">
                  <a:alpha val="0"/>
                </a:srgbClr>
              </a:clrTo>
            </a:clrChange>
            <a:extLst>
              <a:ext uri="{28A0092B-C50C-407E-A947-70E740481C1C}">
                <a14:useLocalDpi xmlns:a14="http://schemas.microsoft.com/office/drawing/2010/main" val="0"/>
              </a:ext>
            </a:extLst>
          </a:blip>
          <a:srcRect/>
          <a:stretch>
            <a:fillRect/>
          </a:stretch>
        </p:blipFill>
        <p:spPr bwMode="auto">
          <a:xfrm>
            <a:off x="9407574" y="1146526"/>
            <a:ext cx="2198783" cy="2272897"/>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646331"/>
          </a:xfrm>
        </p:spPr>
        <p:txBody>
          <a:bodyPr/>
          <a:lstStyle/>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用</a:t>
            </a:r>
            <a:r>
              <a:rPr lang="en-US" altLang="zh-CN" b="1" i="1">
                <a:latin typeface="Book Antiqua" panose="02040602050305030304" pitchFamily="18" charset="0"/>
              </a:rPr>
              <a:t>v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图像分析压强对化学平衡移动的影响</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AlternateContent xmlns:mc="http://schemas.openxmlformats.org/markup-compatibility/2006" xmlns:a14="http://schemas.microsoft.com/office/drawing/2010/main">
        <mc:Choice Requires="a14">
          <p:graphicFrame>
            <p:nvGraphicFramePr>
              <p:cNvPr id="4" name="表格 3"/>
              <p:cNvGraphicFramePr>
                <a:graphicFrameLocks noGrp="1"/>
              </p:cNvGraphicFramePr>
              <p:nvPr/>
            </p:nvGraphicFramePr>
            <p:xfrm>
              <a:off x="478584" y="1412776"/>
              <a:ext cx="11233247" cy="4526402"/>
            </p:xfrm>
            <a:graphic>
              <a:graphicData uri="http://schemas.openxmlformats.org/drawingml/2006/table">
                <a:tbl>
                  <a:tblPr firstRow="1" firstCol="1" bandRow="1"/>
                  <a:tblGrid>
                    <a:gridCol w="2448270"/>
                    <a:gridCol w="1368152"/>
                    <a:gridCol w="2304256"/>
                    <a:gridCol w="1872208"/>
                    <a:gridCol w="3240361"/>
                  </a:tblGrid>
                  <a:tr h="548202">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反应</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22" marR="66622"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压强改变</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速率变化</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平衡移动方向</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14:m>
                            <m:oMath xmlns:m="http://schemas.openxmlformats.org/officeDocument/2006/math">
                              <m:r>
                                <m:rPr>
                                  <m:nor/>
                                </m:rPr>
                                <a:rPr lang="en-US" altLang="zh-CN" sz="2400" b="1" i="1" dirty="0" smtClean="0">
                                  <a:latin typeface="Book Antiqua" panose="02040602050305030304" pitchFamily="18" charset="0"/>
                                </a:rPr>
                                <m:t>v</m:t>
                              </m:r>
                            </m:oMath>
                          </a14:m>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a:t>
                          </a: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图像</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r>
                  <a:tr h="1988881">
                    <a:tc rowSpan="2">
                      <a:txBody>
                        <a:bodyPr/>
                        <a:lstStyle/>
                        <a:p>
                          <a:pPr algn="just" hangingPunct="0">
                            <a:lnSpc>
                              <a:spcPct val="150000"/>
                            </a:lnSpc>
                            <a:spcAft>
                              <a:spcPts val="0"/>
                            </a:spcAft>
                          </a:pP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g</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g</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en-US" sz="2400" b="1" smtClean="0">
                            <a:solidFill>
                              <a:srgbClr val="000000"/>
                            </a:solidFill>
                            <a:effectLst/>
                            <a:latin typeface="宋体" panose="02010600030101010101" pitchFamily="2" charset="-122"/>
                            <a:ea typeface="宋体" panose="02010600030101010101" pitchFamily="2" charset="-122"/>
                            <a:cs typeface="Times New Roman" panose="02020603050405020304" pitchFamily="18" charset="0"/>
                          </a:endParaRPr>
                        </a:p>
                        <a:p>
                          <a:pPr algn="just" hangingPunct="0">
                            <a:lnSpc>
                              <a:spcPct val="150000"/>
                            </a:lnSpc>
                            <a:spcAft>
                              <a:spcPts val="0"/>
                            </a:spcAft>
                          </a:pPr>
                          <a14:m>
                            <m:oMath xmlns:m="http://schemas.openxmlformats.org/officeDocument/2006/math">
                              <m:r>
                                <m:rPr>
                                  <m:nor/>
                                </m:rPr>
                                <a:rPr lang="en-US" altLang="zh-CN" sz="2400" spc="-500" smtClean="0">
                                  <a:solidFill>
                                    <a:srgbClr val="000000"/>
                                  </a:solidFill>
                                  <a:latin typeface="Cambria Math" panose="02040503050406030204" pitchFamily="18" charset="0"/>
                                  <a:ea typeface="宋体" panose="02010600030101010101" pitchFamily="2" charset="-122"/>
                                  <a:cs typeface="Cambria Math" panose="02040503050406030204" pitchFamily="18" charset="0"/>
                                </a:rPr>
                                <m:t>⥫</m:t>
                              </m:r>
                              <m:r>
                                <m:rPr>
                                  <m:nor/>
                                </m:rPr>
                                <a:rPr lang="en-US" altLang="zh-CN" sz="2400" smtClean="0">
                                  <a:solidFill>
                                    <a:srgbClr val="000000"/>
                                  </a:solidFill>
                                  <a:latin typeface="Cambria Math" panose="02040503050406030204" pitchFamily="18" charset="0"/>
                                  <a:ea typeface="宋体" panose="02010600030101010101" pitchFamily="2" charset="-122"/>
                                  <a:cs typeface="Cambria Math" panose="02040503050406030204" pitchFamily="18" charset="0"/>
                                </a:rPr>
                                <m:t>⥬</m:t>
                              </m:r>
                            </m:oMath>
                          </a14:m>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g</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d</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D</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g</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d</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加压</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altLang="zh-CN" sz="2400" b="1" i="1" dirty="0" smtClean="0">
                              <a:latin typeface="Book Antiqua" panose="02040602050305030304" pitchFamily="18" charset="0"/>
                            </a:rPr>
                            <a:t>v</a:t>
                          </a:r>
                          <a:r>
                            <a:rPr lang="zh-CN" sz="2400" b="1" baseline="-25000" dirty="0"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正</a:t>
                          </a:r>
                          <a:r>
                            <a:rPr lang="zh-CN" sz="2400" b="1" dirty="0"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a:t>
                          </a:r>
                          <a:r>
                            <a:rPr lang="en-US" altLang="zh-CN" sz="2400" b="1" i="1" dirty="0" smtClean="0">
                              <a:latin typeface="Book Antiqua" panose="02040602050305030304" pitchFamily="18" charset="0"/>
                            </a:rPr>
                            <a:t>v</a:t>
                          </a:r>
                          <a:r>
                            <a:rPr lang="zh-CN" sz="2400" b="1" baseline="-25000" dirty="0"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逆</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同时增大</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sSubSup>
                                <m:sSubSupPr>
                                  <m:ctrlPr>
                                    <a:rPr lang="zh-CN" altLang="zh-CN" sz="2400" b="1" i="1" smtClean="0">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sSubSupPr>
                                <m:e>
                                  <m:r>
                                    <m:rPr>
                                      <m:nor/>
                                    </m:rPr>
                                    <a:rPr lang="en-US" altLang="zh-CN" sz="2400" b="1" i="1" dirty="0" smtClean="0">
                                      <a:latin typeface="Book Antiqua" panose="02040602050305030304" pitchFamily="18" charset="0"/>
                                    </a:rPr>
                                    <m:t>v</m:t>
                                  </m:r>
                                </m:e>
                                <m:sub>
                                  <m:r>
                                    <m:rPr>
                                      <m:nor/>
                                    </m:rPr>
                                    <a:rPr lang="zh-CN" altLang="zh-CN" sz="2400" b="1" baseline="-25000">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正</m:t>
                                  </m:r>
                                </m:sub>
                                <m:sup>
                                  <m:r>
                                    <m:rPr>
                                      <m:nor/>
                                    </m:rPr>
                                    <a:rPr lang="en-US" altLang="zh-CN" sz="2400" b="1" i="1">
                                      <a:solidFill>
                                        <a:srgbClr val="000000"/>
                                      </a:solidFill>
                                      <a:effectLst/>
                                      <a:latin typeface="+mn-lt"/>
                                      <a:ea typeface="宋体" panose="02010600030101010101" pitchFamily="2" charset="-122"/>
                                      <a:cs typeface="Times New Roman" panose="02020603050405020304" pitchFamily="18" charset="0"/>
                                    </a:rPr>
                                    <m:t>′</m:t>
                                  </m:r>
                                </m:sup>
                              </m:sSubSup>
                            </m:oMath>
                          </a14:m>
                          <a:r>
                            <a:rPr lang="zh-CN" alt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sSubSup>
                                <m:sSubSupPr>
                                  <m:ctrlPr>
                                    <a:rPr lang="zh-CN" alt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sSubSupPr>
                                <m:e>
                                  <m:r>
                                    <m:rPr>
                                      <m:nor/>
                                    </m:rPr>
                                    <a:rPr lang="en-US" altLang="zh-CN" sz="2400" b="1" i="1" dirty="0" smtClean="0">
                                      <a:latin typeface="Book Antiqua" panose="02040602050305030304" pitchFamily="18" charset="0"/>
                                    </a:rPr>
                                    <m:t>v</m:t>
                                  </m:r>
                                </m:e>
                                <m:sub>
                                  <m:r>
                                    <m:rPr>
                                      <m:nor/>
                                    </m:rPr>
                                    <a:rPr lang="zh-CN" altLang="zh-CN" sz="2400" b="1" baseline="-25000">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逆</m:t>
                                  </m:r>
                                </m:sub>
                                <m:sup>
                                  <m:r>
                                    <m:rPr>
                                      <m:nor/>
                                    </m:rPr>
                                    <a:rPr lang="en-US" altLang="zh-CN" sz="2400" b="1" i="1" smtClean="0">
                                      <a:solidFill>
                                        <a:srgbClr val="000000"/>
                                      </a:solidFill>
                                      <a:effectLst/>
                                      <a:latin typeface="+mn-lt"/>
                                      <a:ea typeface="宋体" panose="02010600030101010101" pitchFamily="2" charset="-122"/>
                                      <a:cs typeface="Times New Roman" panose="02020603050405020304" pitchFamily="18" charset="0"/>
                                    </a:rPr>
                                    <m:t>′</m:t>
                                  </m:r>
                                </m:sup>
                              </m:sSubSup>
                            </m:oMath>
                          </a14:m>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22" marR="66622"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正向移动</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1988881">
                    <a:tc vMerge="1">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减压</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altLang="zh-CN" sz="2400" b="1" i="1" dirty="0" smtClean="0">
                              <a:latin typeface="Book Antiqua" panose="02040602050305030304" pitchFamily="18" charset="0"/>
                            </a:rPr>
                            <a:t>v</a:t>
                          </a:r>
                          <a:r>
                            <a:rPr lang="zh-CN" sz="2400" b="1" baseline="-25000" dirty="0"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正</a:t>
                          </a:r>
                          <a:r>
                            <a:rPr lang="zh-CN" sz="2400" b="1" dirty="0"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a:t>
                          </a:r>
                          <a:r>
                            <a:rPr lang="en-US" altLang="zh-CN" sz="2400" b="1" i="1" dirty="0" smtClean="0">
                              <a:latin typeface="Book Antiqua" panose="02040602050305030304" pitchFamily="18" charset="0"/>
                            </a:rPr>
                            <a:t>v</a:t>
                          </a:r>
                          <a:r>
                            <a:rPr lang="zh-CN" sz="2400" b="1" baseline="-25000" dirty="0"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逆</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同时减小</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sSubSup>
                                <m:sSubSupPr>
                                  <m:ctrlPr>
                                    <a:rPr lang="zh-CN" altLang="zh-CN" sz="2400" b="1" i="1" smtClean="0">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sSubSupPr>
                                <m:e>
                                  <m:r>
                                    <m:rPr>
                                      <m:nor/>
                                    </m:rPr>
                                    <a:rPr lang="en-US" altLang="zh-CN" sz="2400" b="1" i="1" dirty="0" smtClean="0">
                                      <a:latin typeface="Book Antiqua" panose="02040602050305030304" pitchFamily="18" charset="0"/>
                                    </a:rPr>
                                    <m:t>v</m:t>
                                  </m:r>
                                </m:e>
                                <m:sub>
                                  <m:r>
                                    <m:rPr>
                                      <m:nor/>
                                    </m:rPr>
                                    <a:rPr lang="zh-CN" altLang="zh-CN" sz="2400" b="1" baseline="-25000">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正</m:t>
                                  </m:r>
                                </m:sub>
                                <m:sup>
                                  <m:r>
                                    <m:rPr>
                                      <m:nor/>
                                    </m:rPr>
                                    <a:rPr lang="en-US" altLang="zh-CN" sz="2400" b="1" i="1">
                                      <a:solidFill>
                                        <a:srgbClr val="000000"/>
                                      </a:solidFill>
                                      <a:effectLst/>
                                      <a:latin typeface="+mn-lt"/>
                                      <a:ea typeface="宋体" panose="02010600030101010101" pitchFamily="2" charset="-122"/>
                                      <a:cs typeface="Times New Roman" panose="02020603050405020304" pitchFamily="18" charset="0"/>
                                    </a:rPr>
                                    <m:t>′</m:t>
                                  </m:r>
                                </m:sup>
                              </m:sSubSup>
                            </m:oMath>
                          </a14:m>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sSubSup>
                                <m:sSubSupPr>
                                  <m:ctrlPr>
                                    <a:rPr lang="zh-CN" altLang="zh-CN" sz="2400" b="1" i="1" smtClean="0">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sSubSupPr>
                                <m:e>
                                  <m:r>
                                    <m:rPr>
                                      <m:nor/>
                                    </m:rPr>
                                    <a:rPr lang="en-US" altLang="zh-CN" sz="2400" b="1" i="1" dirty="0" smtClean="0">
                                      <a:latin typeface="Book Antiqua" panose="02040602050305030304" pitchFamily="18" charset="0"/>
                                    </a:rPr>
                                    <m:t>v</m:t>
                                  </m:r>
                                </m:e>
                                <m:sub>
                                  <m:r>
                                    <m:rPr>
                                      <m:nor/>
                                    </m:rPr>
                                    <a:rPr lang="zh-CN" altLang="zh-CN" sz="2400" b="1" baseline="-25000">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逆</m:t>
                                  </m:r>
                                </m:sub>
                                <m:sup>
                                  <m:r>
                                    <m:rPr>
                                      <m:nor/>
                                    </m:rPr>
                                    <a:rPr lang="en-US" altLang="zh-CN" sz="2400" b="1" i="1" smtClean="0">
                                      <a:solidFill>
                                        <a:srgbClr val="000000"/>
                                      </a:solidFill>
                                      <a:effectLst/>
                                      <a:latin typeface="+mn-lt"/>
                                      <a:ea typeface="宋体" panose="02010600030101010101" pitchFamily="2" charset="-122"/>
                                      <a:cs typeface="Times New Roman" panose="02020603050405020304" pitchFamily="18" charset="0"/>
                                    </a:rPr>
                                    <m:t>′</m:t>
                                  </m:r>
                                </m:sup>
                              </m:sSubSup>
                            </m:oMath>
                          </a14:m>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22" marR="66622"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逆向移动</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bl>
              </a:graphicData>
            </a:graphic>
          </p:graphicFrame>
        </mc:Choice>
        <mc:Fallback xmlns="">
          <p:graphicFrame>
            <p:nvGraphicFramePr>
              <p:cNvPr id="4" name="表格 3"/>
              <p:cNvGraphicFramePr>
                <a:graphicFrameLocks noGrp="1"/>
              </p:cNvGraphicFramePr>
              <p:nvPr/>
            </p:nvGraphicFramePr>
            <p:xfrm>
              <a:off x="478584" y="1412776"/>
              <a:ext cx="11233247" cy="4526402"/>
            </p:xfrm>
            <a:graphic>
              <a:graphicData uri="http://schemas.openxmlformats.org/drawingml/2006/table">
                <a:tbl>
                  <a:tblPr firstRow="1" firstCol="1" bandRow="1"/>
                  <a:tblGrid>
                    <a:gridCol w="2448270"/>
                    <a:gridCol w="1368152"/>
                    <a:gridCol w="2304256"/>
                    <a:gridCol w="1872208"/>
                    <a:gridCol w="3240361"/>
                  </a:tblGrid>
                  <a:tr h="66040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反应</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22" marR="66622"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压强改变</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速率变化</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平衡移动方向</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endParaRPr lang="zh-CN"/>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blipFill>
                          <a:blip r:embed="rId1"/>
                        </a:blipFill>
                      </a:tcPr>
                    </a:tc>
                  </a:tr>
                  <a:tr h="1988820">
                    <a:tc rowSpan="2">
                      <a:txBody>
                        <a:bodyPr/>
                        <a:lstStyle/>
                        <a:p>
                          <a:endParaRPr lang="zh-CN"/>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blipFill>
                          <a:blip r:embed="rId1"/>
                        </a:blipFill>
                      </a:tcPr>
                    </a:tc>
                    <a:tc>
                      <a:txBody>
                        <a:bodyPr/>
                        <a:lstStyle/>
                        <a:p>
                          <a:pPr algn="ctr" hangingPunct="0">
                            <a:lnSpc>
                              <a:spcPct val="150000"/>
                            </a:lnSpc>
                            <a:spcAft>
                              <a:spcPts val="0"/>
                            </a:spcAft>
                          </a:pPr>
                          <a:r>
                            <a:rPr lang="zh-CN" sz="24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加压</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endParaRPr lang="zh-CN"/>
                        </a:p>
                      </a:txBody>
                      <a:tcPr marL="66622" marR="66622"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blipFill>
                          <a:blip r:embed="rId1"/>
                        </a:blip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正向移动</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1989455">
                    <a:tc vMerge="1">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减压</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endParaRPr lang="zh-CN"/>
                        </a:p>
                      </a:txBody>
                      <a:tcPr marL="66622" marR="66622"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blipFill>
                          <a:blip r:embed="rId1"/>
                        </a:blip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逆向移动</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bl>
              </a:graphicData>
            </a:graphic>
          </p:graphicFrame>
        </mc:Fallback>
      </mc:AlternateContent>
      <p:pic>
        <p:nvPicPr>
          <p:cNvPr id="11268" name="cx487.jpg"/>
          <p:cNvPicPr>
            <a:picLocks noChangeAspect="1" noChangeArrowheads="1"/>
          </p:cNvPicPr>
          <p:nvPr/>
        </p:nvPicPr>
        <p:blipFill>
          <a:blip r:embed="rId2" cstate="print">
            <a:clrChange>
              <a:clrFrom>
                <a:srgbClr val="FFFFFE"/>
              </a:clrFrom>
              <a:clrTo>
                <a:srgbClr val="FFFFFE">
                  <a:alpha val="0"/>
                </a:srgbClr>
              </a:clrTo>
            </a:clrChange>
            <a:extLst>
              <a:ext uri="{28A0092B-C50C-407E-A947-70E740481C1C}">
                <a14:useLocalDpi xmlns:a14="http://schemas.microsoft.com/office/drawing/2010/main" val="0"/>
              </a:ext>
            </a:extLst>
          </a:blip>
          <a:srcRect/>
          <a:stretch>
            <a:fillRect/>
          </a:stretch>
        </p:blipFill>
        <p:spPr bwMode="auto">
          <a:xfrm>
            <a:off x="9152806" y="2060848"/>
            <a:ext cx="2001141" cy="1803495"/>
          </a:xfrm>
          <a:prstGeom prst="rect">
            <a:avLst/>
          </a:prstGeom>
          <a:noFill/>
          <a:extLst>
            <a:ext uri="{909E8E84-426E-40DD-AFC4-6F175D3DCCD1}">
              <a14:hiddenFill xmlns:a14="http://schemas.microsoft.com/office/drawing/2010/main">
                <a:solidFill>
                  <a:srgbClr val="FFFFFF"/>
                </a:solidFill>
              </a14:hiddenFill>
            </a:ext>
          </a:extLst>
        </p:spPr>
      </p:pic>
      <p:pic>
        <p:nvPicPr>
          <p:cNvPr id="11267" name="cx488.jpg"/>
          <p:cNvPicPr>
            <a:picLocks noChangeAspect="1" noChangeArrowheads="1"/>
          </p:cNvPicPr>
          <p:nvPr/>
        </p:nvPicPr>
        <p:blipFill>
          <a:blip r:embed="rId3">
            <a:clrChange>
              <a:clrFrom>
                <a:srgbClr val="FFFFFE"/>
              </a:clrFrom>
              <a:clrTo>
                <a:srgbClr val="FFFFFE">
                  <a:alpha val="0"/>
                </a:srgbClr>
              </a:clrTo>
            </a:clrChange>
            <a:extLst>
              <a:ext uri="{28A0092B-C50C-407E-A947-70E740481C1C}">
                <a14:useLocalDpi xmlns:a14="http://schemas.microsoft.com/office/drawing/2010/main" val="0"/>
              </a:ext>
            </a:extLst>
          </a:blip>
          <a:srcRect/>
          <a:stretch>
            <a:fillRect/>
          </a:stretch>
        </p:blipFill>
        <p:spPr bwMode="auto">
          <a:xfrm>
            <a:off x="9070400" y="4114781"/>
            <a:ext cx="2146902" cy="1657735"/>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4" name="表格 3"/>
              <p:cNvGraphicFramePr>
                <a:graphicFrameLocks noGrp="1"/>
              </p:cNvGraphicFramePr>
              <p:nvPr/>
            </p:nvGraphicFramePr>
            <p:xfrm>
              <a:off x="478584" y="843634"/>
              <a:ext cx="11233247" cy="4526402"/>
            </p:xfrm>
            <a:graphic>
              <a:graphicData uri="http://schemas.openxmlformats.org/drawingml/2006/table">
                <a:tbl>
                  <a:tblPr firstRow="1" firstCol="1" bandRow="1"/>
                  <a:tblGrid>
                    <a:gridCol w="2592286"/>
                    <a:gridCol w="1368152"/>
                    <a:gridCol w="2520280"/>
                    <a:gridCol w="1944216"/>
                    <a:gridCol w="2808313"/>
                  </a:tblGrid>
                  <a:tr h="548202">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反应</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22" marR="66622"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压强改变</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速率变化</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平衡移动方向</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14:m>
                            <m:oMath xmlns:m="http://schemas.openxmlformats.org/officeDocument/2006/math">
                              <m:r>
                                <m:rPr>
                                  <m:nor/>
                                </m:rPr>
                                <a:rPr lang="en-US" altLang="zh-CN" sz="2400" b="1" i="1" dirty="0" smtClean="0">
                                  <a:latin typeface="Book Antiqua" panose="02040602050305030304" pitchFamily="18" charset="0"/>
                                </a:rPr>
                                <m:t>v</m:t>
                              </m:r>
                            </m:oMath>
                          </a14:m>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a:t>
                          </a: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图像</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r>
                  <a:tr h="1988881">
                    <a:tc rowSpan="2">
                      <a:txBody>
                        <a:bodyPr/>
                        <a:lstStyle/>
                        <a:p>
                          <a:pPr algn="ctr" hangingPunct="0">
                            <a:lnSpc>
                              <a:spcPct val="150000"/>
                            </a:lnSpc>
                            <a:spcAft>
                              <a:spcPts val="0"/>
                            </a:spcAft>
                          </a:pP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g</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g</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en-US" sz="2400" b="1" smtClean="0">
                            <a:solidFill>
                              <a:srgbClr val="000000"/>
                            </a:solidFill>
                            <a:effectLst/>
                            <a:latin typeface="宋体" panose="02010600030101010101" pitchFamily="2" charset="-122"/>
                            <a:ea typeface="宋体" panose="02010600030101010101" pitchFamily="2" charset="-122"/>
                            <a:cs typeface="Times New Roman" panose="02020603050405020304" pitchFamily="18" charset="0"/>
                          </a:endParaRPr>
                        </a:p>
                        <a:p>
                          <a:pPr algn="ctr" hangingPunct="0">
                            <a:lnSpc>
                              <a:spcPct val="150000"/>
                            </a:lnSpc>
                            <a:spcAft>
                              <a:spcPts val="0"/>
                            </a:spcAft>
                          </a:pPr>
                          <a14:m>
                            <m:oMath xmlns:m="http://schemas.openxmlformats.org/officeDocument/2006/math">
                              <m:r>
                                <m:rPr>
                                  <m:nor/>
                                </m:rPr>
                                <a:rPr lang="en-US" altLang="zh-CN" sz="2400" spc="-500" smtClean="0">
                                  <a:solidFill>
                                    <a:srgbClr val="000000"/>
                                  </a:solidFill>
                                  <a:latin typeface="Cambria Math" panose="02040503050406030204" pitchFamily="18" charset="0"/>
                                  <a:ea typeface="宋体" panose="02010600030101010101" pitchFamily="2" charset="-122"/>
                                  <a:cs typeface="Cambria Math" panose="02040503050406030204" pitchFamily="18" charset="0"/>
                                </a:rPr>
                                <m:t>⥫</m:t>
                              </m:r>
                              <m:r>
                                <m:rPr>
                                  <m:nor/>
                                </m:rPr>
                                <a:rPr lang="en-US" altLang="zh-CN" sz="2400" smtClean="0">
                                  <a:solidFill>
                                    <a:srgbClr val="000000"/>
                                  </a:solidFill>
                                  <a:latin typeface="Cambria Math" panose="02040503050406030204" pitchFamily="18" charset="0"/>
                                  <a:ea typeface="宋体" panose="02010600030101010101" pitchFamily="2" charset="-122"/>
                                  <a:cs typeface="Cambria Math" panose="02040503050406030204" pitchFamily="18" charset="0"/>
                                </a:rPr>
                                <m:t>⥬</m:t>
                              </m:r>
                            </m:oMath>
                          </a14:m>
                          <a:r>
                            <a:rPr lang="en-US" sz="2400" b="1" i="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g</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d</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D</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g</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d</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22" marR="66622"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加压</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altLang="zh-CN" sz="2400" b="1" i="1" dirty="0" smtClean="0">
                              <a:latin typeface="Book Antiqua" panose="02040602050305030304" pitchFamily="18" charset="0"/>
                            </a:rPr>
                            <a:t>v</a:t>
                          </a:r>
                          <a:r>
                            <a:rPr lang="zh-CN" sz="2400" b="1" baseline="-25000" dirty="0"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正</a:t>
                          </a:r>
                          <a:r>
                            <a:rPr lang="zh-CN" sz="2400" b="1" dirty="0"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a:t>
                          </a:r>
                          <a:r>
                            <a:rPr lang="en-US" altLang="zh-CN" sz="2400" b="1" i="1" dirty="0" smtClean="0">
                              <a:latin typeface="Book Antiqua" panose="02040602050305030304" pitchFamily="18" charset="0"/>
                            </a:rPr>
                            <a:t>v</a:t>
                          </a:r>
                          <a:r>
                            <a:rPr lang="zh-CN" sz="2400" b="1" baseline="-25000" dirty="0"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逆</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同时增大</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sSubSup>
                                <m:sSubSupPr>
                                  <m:ctrlPr>
                                    <a:rPr lang="zh-CN" altLang="zh-CN" sz="2400" b="1" i="1" smtClean="0">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sSubSupPr>
                                <m:e>
                                  <m:r>
                                    <m:rPr>
                                      <m:nor/>
                                    </m:rPr>
                                    <a:rPr lang="en-US" altLang="zh-CN" sz="2400" b="1" i="1" dirty="0" smtClean="0">
                                      <a:latin typeface="Book Antiqua" panose="02040602050305030304" pitchFamily="18" charset="0"/>
                                    </a:rPr>
                                    <m:t>v</m:t>
                                  </m:r>
                                </m:e>
                                <m:sub>
                                  <m:r>
                                    <m:rPr>
                                      <m:nor/>
                                    </m:rPr>
                                    <a:rPr lang="zh-CN" altLang="zh-CN" sz="2400" b="1" baseline="-25000">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正</m:t>
                                  </m:r>
                                </m:sub>
                                <m:sup>
                                  <m:r>
                                    <m:rPr>
                                      <m:nor/>
                                    </m:rPr>
                                    <a:rPr lang="en-US" altLang="zh-CN" sz="2400" b="1" i="1">
                                      <a:solidFill>
                                        <a:srgbClr val="000000"/>
                                      </a:solidFill>
                                      <a:effectLst/>
                                      <a:latin typeface="+mn-lt"/>
                                      <a:ea typeface="宋体" panose="02010600030101010101" pitchFamily="2" charset="-122"/>
                                      <a:cs typeface="Times New Roman" panose="02020603050405020304" pitchFamily="18" charset="0"/>
                                    </a:rPr>
                                    <m:t>′</m:t>
                                  </m:r>
                                </m:sup>
                              </m:sSubSup>
                            </m:oMath>
                          </a14:m>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sSubSup>
                                <m:sSubSupPr>
                                  <m:ctrlPr>
                                    <a:rPr lang="zh-CN" altLang="zh-CN" sz="2400" b="1" i="1" smtClean="0">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sSubSupPr>
                                <m:e>
                                  <m:r>
                                    <m:rPr>
                                      <m:nor/>
                                    </m:rPr>
                                    <a:rPr lang="en-US" altLang="zh-CN" sz="2400" b="1" i="1" dirty="0" smtClean="0">
                                      <a:latin typeface="Book Antiqua" panose="02040602050305030304" pitchFamily="18" charset="0"/>
                                    </a:rPr>
                                    <m:t>v</m:t>
                                  </m:r>
                                </m:e>
                                <m:sub>
                                  <m:r>
                                    <m:rPr>
                                      <m:nor/>
                                    </m:rPr>
                                    <a:rPr lang="zh-CN" altLang="zh-CN" sz="2400" b="1" baseline="-25000">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逆</m:t>
                                  </m:r>
                                </m:sub>
                                <m:sup>
                                  <m:r>
                                    <m:rPr>
                                      <m:nor/>
                                    </m:rPr>
                                    <a:rPr lang="en-US" altLang="zh-CN" sz="2400" b="1" i="1" smtClean="0">
                                      <a:solidFill>
                                        <a:srgbClr val="000000"/>
                                      </a:solidFill>
                                      <a:effectLst/>
                                      <a:latin typeface="+mn-lt"/>
                                      <a:ea typeface="宋体" panose="02010600030101010101" pitchFamily="2" charset="-122"/>
                                      <a:cs typeface="Times New Roman" panose="02020603050405020304" pitchFamily="18" charset="0"/>
                                    </a:rPr>
                                    <m:t>′</m:t>
                                  </m:r>
                                </m:sup>
                              </m:sSubSup>
                            </m:oMath>
                          </a14:m>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22" marR="66622"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逆向移动</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1988881">
                    <a:tc vMerge="1">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减压</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altLang="zh-CN" sz="2400" b="1" i="1" dirty="0" smtClean="0">
                              <a:latin typeface="Book Antiqua" panose="02040602050305030304" pitchFamily="18" charset="0"/>
                            </a:rPr>
                            <a:t>v</a:t>
                          </a:r>
                          <a:r>
                            <a:rPr lang="zh-CN" sz="2400" b="1" baseline="-25000" dirty="0"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正</a:t>
                          </a:r>
                          <a:r>
                            <a:rPr lang="zh-CN" sz="2400" b="1" dirty="0"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a:t>
                          </a:r>
                          <a:r>
                            <a:rPr lang="en-US" altLang="zh-CN" sz="2400" b="1" i="1" dirty="0" smtClean="0">
                              <a:latin typeface="Book Antiqua" panose="02040602050305030304" pitchFamily="18" charset="0"/>
                            </a:rPr>
                            <a:t>v</a:t>
                          </a:r>
                          <a:r>
                            <a:rPr lang="zh-CN" sz="2400" b="1" baseline="-25000" dirty="0"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逆</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同时减小</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sSubSup>
                                <m:sSubSupPr>
                                  <m:ctrlPr>
                                    <a:rPr lang="zh-CN" altLang="zh-CN" sz="2400" b="1" i="1" smtClean="0">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sSubSupPr>
                                <m:e>
                                  <m:r>
                                    <m:rPr>
                                      <m:nor/>
                                    </m:rPr>
                                    <a:rPr lang="en-US" altLang="zh-CN" sz="2400" b="1" i="1" dirty="0" smtClean="0">
                                      <a:latin typeface="Book Antiqua" panose="02040602050305030304" pitchFamily="18" charset="0"/>
                                    </a:rPr>
                                    <m:t>v</m:t>
                                  </m:r>
                                </m:e>
                                <m:sub>
                                  <m:r>
                                    <m:rPr>
                                      <m:nor/>
                                    </m:rPr>
                                    <a:rPr lang="zh-CN" altLang="zh-CN" sz="2400" b="1" baseline="-25000">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正</m:t>
                                  </m:r>
                                </m:sub>
                                <m:sup>
                                  <m:r>
                                    <m:rPr>
                                      <m:nor/>
                                    </m:rPr>
                                    <a:rPr lang="en-US" altLang="zh-CN" sz="2400" b="1" i="1">
                                      <a:solidFill>
                                        <a:srgbClr val="000000"/>
                                      </a:solidFill>
                                      <a:effectLst/>
                                      <a:latin typeface="+mn-lt"/>
                                      <a:ea typeface="宋体" panose="02010600030101010101" pitchFamily="2" charset="-122"/>
                                      <a:cs typeface="Times New Roman" panose="02020603050405020304" pitchFamily="18" charset="0"/>
                                    </a:rPr>
                                    <m:t>′</m:t>
                                  </m:r>
                                </m:sup>
                              </m:sSubSup>
                            </m:oMath>
                          </a14:m>
                          <a:r>
                            <a:rPr lang="zh-CN" alt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sSubSup>
                                <m:sSubSupPr>
                                  <m:ctrlPr>
                                    <a:rPr lang="zh-CN" alt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sSubSupPr>
                                <m:e>
                                  <m:r>
                                    <m:rPr>
                                      <m:nor/>
                                    </m:rPr>
                                    <a:rPr lang="en-US" altLang="zh-CN" sz="2400" b="1" i="1" dirty="0" smtClean="0">
                                      <a:latin typeface="Book Antiqua" panose="02040602050305030304" pitchFamily="18" charset="0"/>
                                    </a:rPr>
                                    <m:t>v</m:t>
                                  </m:r>
                                </m:e>
                                <m:sub>
                                  <m:r>
                                    <m:rPr>
                                      <m:nor/>
                                    </m:rPr>
                                    <a:rPr lang="zh-CN" altLang="zh-CN" sz="2400" b="1" baseline="-25000">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逆</m:t>
                                  </m:r>
                                </m:sub>
                                <m:sup>
                                  <m:r>
                                    <m:rPr>
                                      <m:nor/>
                                    </m:rPr>
                                    <a:rPr lang="en-US" altLang="zh-CN" sz="2400" b="1" i="1" smtClean="0">
                                      <a:solidFill>
                                        <a:srgbClr val="000000"/>
                                      </a:solidFill>
                                      <a:effectLst/>
                                      <a:latin typeface="+mn-lt"/>
                                      <a:ea typeface="宋体" panose="02010600030101010101" pitchFamily="2" charset="-122"/>
                                      <a:cs typeface="Times New Roman" panose="02020603050405020304" pitchFamily="18" charset="0"/>
                                    </a:rPr>
                                    <m:t>′</m:t>
                                  </m:r>
                                </m:sup>
                              </m:sSubSup>
                            </m:oMath>
                          </a14:m>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22" marR="66622"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正向移动</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bl>
              </a:graphicData>
            </a:graphic>
          </p:graphicFrame>
        </mc:Choice>
        <mc:Fallback xmlns="">
          <p:graphicFrame>
            <p:nvGraphicFramePr>
              <p:cNvPr id="4" name="表格 3"/>
              <p:cNvGraphicFramePr>
                <a:graphicFrameLocks noGrp="1"/>
              </p:cNvGraphicFramePr>
              <p:nvPr/>
            </p:nvGraphicFramePr>
            <p:xfrm>
              <a:off x="478584" y="843634"/>
              <a:ext cx="11233247" cy="4526402"/>
            </p:xfrm>
            <a:graphic>
              <a:graphicData uri="http://schemas.openxmlformats.org/drawingml/2006/table">
                <a:tbl>
                  <a:tblPr firstRow="1" firstCol="1" bandRow="1"/>
                  <a:tblGrid>
                    <a:gridCol w="2592286"/>
                    <a:gridCol w="1368152"/>
                    <a:gridCol w="2520280"/>
                    <a:gridCol w="1944216"/>
                    <a:gridCol w="2808313"/>
                  </a:tblGrid>
                  <a:tr h="66040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反应</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22" marR="66622"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压强改变</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速率变化</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平衡移动方向</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endParaRPr lang="zh-CN"/>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blipFill>
                          <a:blip r:embed="rId1"/>
                        </a:blipFill>
                      </a:tcPr>
                    </a:tc>
                  </a:tr>
                  <a:tr h="1988820">
                    <a:tc rowSpan="2">
                      <a:txBody>
                        <a:bodyPr/>
                        <a:lstStyle/>
                        <a:p>
                          <a:endParaRPr lang="zh-CN"/>
                        </a:p>
                      </a:txBody>
                      <a:tcPr marL="66622" marR="66622"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blipFill>
                          <a:blip r:embed="rId1"/>
                        </a:blip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加压</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endParaRPr lang="zh-CN"/>
                        </a:p>
                      </a:txBody>
                      <a:tcPr marL="66622" marR="66622"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blipFill>
                          <a:blip r:embed="rId1"/>
                        </a:blip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逆向移动</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1989455">
                    <a:tc vMerge="1">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减压</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endParaRPr lang="zh-CN"/>
                        </a:p>
                      </a:txBody>
                      <a:tcPr marL="66622" marR="66622"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blipFill>
                          <a:blip r:embed="rId1"/>
                        </a:blip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正向移动</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bl>
              </a:graphicData>
            </a:graphic>
          </p:graphicFrame>
        </mc:Fallback>
      </mc:AlternateContent>
      <p:pic>
        <p:nvPicPr>
          <p:cNvPr id="12292" name="cx489.jpg"/>
          <p:cNvPicPr>
            <a:picLocks noChangeAspect="1" noChangeArrowheads="1"/>
          </p:cNvPicPr>
          <p:nvPr/>
        </p:nvPicPr>
        <p:blipFill>
          <a:blip r:embed="rId2" cstate="print">
            <a:clrChange>
              <a:clrFrom>
                <a:srgbClr val="FFFFFE"/>
              </a:clrFrom>
              <a:clrTo>
                <a:srgbClr val="FFFFFE">
                  <a:alpha val="0"/>
                </a:srgbClr>
              </a:clrTo>
            </a:clrChange>
            <a:extLst>
              <a:ext uri="{28A0092B-C50C-407E-A947-70E740481C1C}">
                <a14:useLocalDpi xmlns:a14="http://schemas.microsoft.com/office/drawing/2010/main" val="0"/>
              </a:ext>
            </a:extLst>
          </a:blip>
          <a:srcRect/>
          <a:stretch>
            <a:fillRect/>
          </a:stretch>
        </p:blipFill>
        <p:spPr bwMode="auto">
          <a:xfrm>
            <a:off x="9508828" y="1484784"/>
            <a:ext cx="1828202" cy="1828202"/>
          </a:xfrm>
          <a:prstGeom prst="rect">
            <a:avLst/>
          </a:prstGeom>
          <a:noFill/>
          <a:extLst>
            <a:ext uri="{909E8E84-426E-40DD-AFC4-6F175D3DCCD1}">
              <a14:hiddenFill xmlns:a14="http://schemas.microsoft.com/office/drawing/2010/main">
                <a:solidFill>
                  <a:srgbClr val="FFFFFF"/>
                </a:solidFill>
              </a14:hiddenFill>
            </a:ext>
          </a:extLst>
        </p:spPr>
      </p:pic>
      <p:pic>
        <p:nvPicPr>
          <p:cNvPr id="12291" name="cx490.jpg"/>
          <p:cNvPicPr>
            <a:picLocks noChangeAspect="1" noChangeArrowheads="1"/>
          </p:cNvPicPr>
          <p:nvPr/>
        </p:nvPicPr>
        <p:blipFill>
          <a:blip r:embed="rId3" cstate="print">
            <a:clrChange>
              <a:clrFrom>
                <a:srgbClr val="FFFFFE"/>
              </a:clrFrom>
              <a:clrTo>
                <a:srgbClr val="FFFFFE">
                  <a:alpha val="0"/>
                </a:srgbClr>
              </a:clrTo>
            </a:clrChange>
            <a:extLst>
              <a:ext uri="{28A0092B-C50C-407E-A947-70E740481C1C}">
                <a14:useLocalDpi xmlns:a14="http://schemas.microsoft.com/office/drawing/2010/main" val="0"/>
              </a:ext>
            </a:extLst>
          </a:blip>
          <a:srcRect/>
          <a:stretch>
            <a:fillRect/>
          </a:stretch>
        </p:blipFill>
        <p:spPr bwMode="auto">
          <a:xfrm>
            <a:off x="9611520" y="3573938"/>
            <a:ext cx="1679968" cy="1655262"/>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3" name="表格 2"/>
              <p:cNvGraphicFramePr>
                <a:graphicFrameLocks noGrp="1"/>
              </p:cNvGraphicFramePr>
              <p:nvPr/>
            </p:nvGraphicFramePr>
            <p:xfrm>
              <a:off x="406574" y="750578"/>
              <a:ext cx="11377264" cy="5886371"/>
            </p:xfrm>
            <a:graphic>
              <a:graphicData uri="http://schemas.openxmlformats.org/drawingml/2006/table">
                <a:tbl>
                  <a:tblPr firstRow="1" firstCol="1" bandRow="1"/>
                  <a:tblGrid>
                    <a:gridCol w="2376264"/>
                    <a:gridCol w="1296144"/>
                    <a:gridCol w="2664296"/>
                    <a:gridCol w="1944216"/>
                    <a:gridCol w="3096344"/>
                  </a:tblGrid>
                  <a:tr h="377164">
                    <a:tc>
                      <a:txBody>
                        <a:bodyPr/>
                        <a:lstStyle/>
                        <a:p>
                          <a:pPr algn="ctr" hangingPunct="0">
                            <a:lnSpc>
                              <a:spcPct val="150000"/>
                            </a:lnSpc>
                            <a:spcAft>
                              <a:spcPts val="0"/>
                            </a:spcAft>
                          </a:pPr>
                          <a:r>
                            <a:rPr lang="zh-CN" sz="22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反应</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5836" marR="45836"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2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压强改变</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2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速率变化</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2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平衡移动方向</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en-US" altLang="zh-CN" sz="2400" b="1" i="1" smtClean="0">
                              <a:latin typeface="Book Antiqua" panose="02040602050305030304" pitchFamily="18" charset="0"/>
                            </a:rPr>
                            <a:t>v</a:t>
                          </a:r>
                          <a:r>
                            <a:rPr lang="zh-CN" sz="22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2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a:t>
                          </a:r>
                          <a:r>
                            <a:rPr lang="zh-CN" sz="22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图像</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r>
                  <a:tr h="1508654">
                    <a:tc rowSpan="2">
                      <a:txBody>
                        <a:bodyPr/>
                        <a:lstStyle/>
                        <a:p>
                          <a:pPr algn="ctr" hangingPunct="0">
                            <a:lnSpc>
                              <a:spcPct val="150000"/>
                            </a:lnSpc>
                            <a:spcAft>
                              <a:spcPts val="0"/>
                            </a:spcAft>
                          </a:pPr>
                          <a:r>
                            <a:rPr lang="en-US" sz="2200" b="1" i="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r>
                            <a:rPr lang="en-US" sz="22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r>
                            <a:rPr lang="en-US" sz="2200" b="1" smtClean="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2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g</a:t>
                          </a:r>
                          <a:r>
                            <a:rPr lang="en-US" sz="2200" b="1" smtClean="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2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2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a:t>
                          </a:r>
                          <a:r>
                            <a:rPr lang="en-US" sz="22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g</a:t>
                          </a:r>
                          <a:r>
                            <a:rPr lang="en-US" sz="22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en-US" sz="2200" b="1" i="1" smtClean="0">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14:m>
                            <m:oMath xmlns:m="http://schemas.openxmlformats.org/officeDocument/2006/math">
                              <m:r>
                                <m:rPr>
                                  <m:nor/>
                                </m:rPr>
                                <a:rPr lang="en-US" altLang="zh-CN" sz="2000" spc="-500" smtClean="0">
                                  <a:solidFill>
                                    <a:srgbClr val="000000"/>
                                  </a:solidFill>
                                  <a:latin typeface="Cambria Math" panose="02040503050406030204" pitchFamily="18" charset="0"/>
                                  <a:ea typeface="宋体" panose="02010600030101010101" pitchFamily="2" charset="-122"/>
                                  <a:cs typeface="Cambria Math" panose="02040503050406030204" pitchFamily="18" charset="0"/>
                                </a:rPr>
                                <m:t>⥫</m:t>
                              </m:r>
                              <m:r>
                                <m:rPr>
                                  <m:nor/>
                                </m:rPr>
                                <a:rPr lang="en-US" altLang="zh-CN" sz="2000" smtClean="0">
                                  <a:solidFill>
                                    <a:srgbClr val="000000"/>
                                  </a:solidFill>
                                  <a:latin typeface="Cambria Math" panose="02040503050406030204" pitchFamily="18" charset="0"/>
                                  <a:ea typeface="宋体" panose="02010600030101010101" pitchFamily="2" charset="-122"/>
                                  <a:cs typeface="Cambria Math" panose="02040503050406030204" pitchFamily="18" charset="0"/>
                                </a:rPr>
                                <m:t>⥬</m:t>
                              </m:r>
                            </m:oMath>
                          </a14:m>
                          <a:r>
                            <a:rPr lang="en-US" sz="2200" b="1" i="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sz="22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t>
                          </a:r>
                          <a:r>
                            <a:rPr lang="en-US" sz="22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g</a:t>
                          </a:r>
                          <a:r>
                            <a:rPr lang="en-US" sz="22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2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d</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D</a:t>
                          </a:r>
                          <a:r>
                            <a:rPr lang="en-US" sz="22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g</a:t>
                          </a:r>
                          <a:r>
                            <a:rPr lang="en-US" sz="22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r>
                            <a:rPr lang="en-US" sz="22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2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2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2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2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d</a:t>
                          </a:r>
                          <a:r>
                            <a:rPr lang="en-US" sz="22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5836" marR="45836"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加压</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altLang="zh-CN" sz="2400" b="1" i="1" dirty="0" smtClean="0">
                              <a:latin typeface="Book Antiqua" panose="02040602050305030304" pitchFamily="18" charset="0"/>
                            </a:rPr>
                            <a:t>v</a:t>
                          </a:r>
                          <a:r>
                            <a:rPr lang="zh-CN" sz="2200" b="1" baseline="-25000" dirty="0"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正</a:t>
                          </a:r>
                          <a:r>
                            <a:rPr lang="zh-CN" sz="2200" b="1" dirty="0"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a:t>
                          </a:r>
                          <a:r>
                            <a:rPr lang="en-US" altLang="zh-CN" sz="2400" b="1" i="1" dirty="0" smtClean="0">
                              <a:latin typeface="Book Antiqua" panose="02040602050305030304" pitchFamily="18" charset="0"/>
                            </a:rPr>
                            <a:t>v</a:t>
                          </a:r>
                          <a:r>
                            <a:rPr lang="zh-CN" sz="2200" b="1" baseline="-25000" dirty="0"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逆</a:t>
                          </a:r>
                          <a:r>
                            <a:rPr lang="zh-CN" sz="22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同等程度</a:t>
                          </a:r>
                          <a:endParaRPr lang="zh-CN" sz="2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r>
                            <a:rPr lang="zh-CN" sz="22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增大</a:t>
                          </a:r>
                          <a:r>
                            <a:rPr lang="zh-CN" sz="22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最终仍相等</a:t>
                          </a:r>
                          <a:endParaRPr lang="zh-CN" sz="2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5836" marR="45836"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不移动</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endParaRPr lang="en-US" altLang="zh-CN" sz="22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endParaRPr lang="en-US" altLang="zh-CN" sz="22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endParaRPr lang="en-US" altLang="zh-CN" sz="15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1508654">
                    <a:tc vMerge="1">
                      <a:tcPr/>
                    </a:tc>
                    <a:tc>
                      <a:txBody>
                        <a:bodyPr/>
                        <a:lstStyle/>
                        <a:p>
                          <a:pPr algn="ctr" hangingPunct="0">
                            <a:lnSpc>
                              <a:spcPct val="150000"/>
                            </a:lnSpc>
                            <a:spcAft>
                              <a:spcPts val="0"/>
                            </a:spcAf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减压</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altLang="zh-CN" sz="2400" b="1" i="1" dirty="0" smtClean="0">
                              <a:latin typeface="Book Antiqua" panose="02040602050305030304" pitchFamily="18" charset="0"/>
                            </a:rPr>
                            <a:t>v</a:t>
                          </a:r>
                          <a:r>
                            <a:rPr lang="zh-CN" sz="2200" b="1" baseline="-25000" dirty="0"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正</a:t>
                          </a:r>
                          <a:r>
                            <a:rPr lang="zh-CN" sz="2200" b="1" dirty="0"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a:t>
                          </a:r>
                          <a:r>
                            <a:rPr lang="en-US" altLang="zh-CN" sz="2400" b="1" i="1" dirty="0" smtClean="0">
                              <a:latin typeface="Book Antiqua" panose="02040602050305030304" pitchFamily="18" charset="0"/>
                            </a:rPr>
                            <a:t>v</a:t>
                          </a:r>
                          <a:r>
                            <a:rPr lang="zh-CN" sz="2200" b="1" baseline="-25000" dirty="0"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逆</a:t>
                          </a:r>
                          <a:r>
                            <a:rPr lang="zh-CN" sz="22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同等程度</a:t>
                          </a:r>
                          <a:endParaRPr lang="zh-CN" sz="2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r>
                            <a:rPr lang="zh-CN" sz="22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减小</a:t>
                          </a:r>
                          <a:r>
                            <a:rPr lang="zh-CN" sz="22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最终仍相等</a:t>
                          </a:r>
                          <a:endParaRPr lang="zh-CN" sz="2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5836" marR="45836"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不移动</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endParaRPr lang="en-US" altLang="zh-CN" sz="22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endParaRPr lang="en-US" altLang="zh-CN" sz="22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endParaRPr lang="en-US" altLang="zh-CN" sz="15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endParaRPr lang="en-US" altLang="zh-CN" sz="22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1131491">
                    <a:tc>
                      <a:txBody>
                        <a:bodyPr/>
                        <a:lstStyle/>
                        <a:p>
                          <a:pPr algn="ctr" hangingPunct="0">
                            <a:lnSpc>
                              <a:spcPct val="150000"/>
                            </a:lnSpc>
                            <a:spcAft>
                              <a:spcPts val="0"/>
                            </a:spcAf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规律</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gridSpan="4">
                      <a:txBody>
                        <a:bodyPr/>
                        <a:lstStyle/>
                        <a:p>
                          <a:pPr algn="l" hangingPunct="0">
                            <a:lnSpc>
                              <a:spcPct val="150000"/>
                            </a:lnSpc>
                            <a:spcAft>
                              <a:spcPts val="0"/>
                            </a:spcAft>
                          </a:pPr>
                          <a:r>
                            <a:rPr lang="zh-CN" sz="22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在其他条件不变的情况下</a:t>
                          </a:r>
                          <a:r>
                            <a:rPr lang="zh-CN" sz="22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2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2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en-US" sz="22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2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增大压强</a:t>
                          </a:r>
                          <a:r>
                            <a:rPr lang="zh-CN" sz="22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化学平衡向气体体积减小的方向移动</a:t>
                          </a:r>
                          <a:r>
                            <a:rPr lang="zh-CN" sz="22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2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2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2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2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减小压强</a:t>
                          </a:r>
                          <a:r>
                            <a:rPr lang="zh-CN" sz="22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化学平衡向气体体积增大的方向移动。</a:t>
                          </a:r>
                          <a:endParaRPr lang="zh-CN" sz="2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5836" marR="45836"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hMerge="1">
                      <a:tcPr/>
                    </a:tc>
                    <a:tc hMerge="1">
                      <a:tcPr/>
                    </a:tc>
                    <a:tc hMerge="1">
                      <a:tcPr/>
                    </a:tc>
                  </a:tr>
                </a:tbl>
              </a:graphicData>
            </a:graphic>
          </p:graphicFrame>
        </mc:Choice>
        <mc:Fallback xmlns="">
          <p:graphicFrame>
            <p:nvGraphicFramePr>
              <p:cNvPr id="3" name="表格 2"/>
              <p:cNvGraphicFramePr>
                <a:graphicFrameLocks noGrp="1"/>
              </p:cNvGraphicFramePr>
              <p:nvPr/>
            </p:nvGraphicFramePr>
            <p:xfrm>
              <a:off x="406574" y="750578"/>
              <a:ext cx="11377264" cy="5886371"/>
            </p:xfrm>
            <a:graphic>
              <a:graphicData uri="http://schemas.openxmlformats.org/drawingml/2006/table">
                <a:tbl>
                  <a:tblPr firstRow="1" firstCol="1" bandRow="1"/>
                  <a:tblGrid>
                    <a:gridCol w="2376264"/>
                    <a:gridCol w="1296144"/>
                    <a:gridCol w="2664296"/>
                    <a:gridCol w="1944216"/>
                    <a:gridCol w="3096344"/>
                  </a:tblGrid>
                  <a:tr h="377164">
                    <a:tc>
                      <a:txBody>
                        <a:bodyPr/>
                        <a:lstStyle/>
                        <a:p>
                          <a:pPr algn="ctr" hangingPunct="0">
                            <a:lnSpc>
                              <a:spcPct val="150000"/>
                            </a:lnSpc>
                            <a:spcAft>
                              <a:spcPts val="0"/>
                            </a:spcAft>
                          </a:pPr>
                          <a:r>
                            <a:rPr lang="zh-CN" sz="22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反应</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5836" marR="45836"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2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压强改变</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2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速率变化</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2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平衡移动方向</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en-US" altLang="zh-CN" sz="2400" b="1" i="1" smtClean="0">
                              <a:latin typeface="Book Antiqua" panose="02040602050305030304" pitchFamily="18" charset="0"/>
                            </a:rPr>
                            <a:t>v</a:t>
                          </a:r>
                          <a:r>
                            <a:rPr lang="zh-CN" sz="22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2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a:t>
                          </a:r>
                          <a:r>
                            <a:rPr lang="zh-CN" sz="22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图像</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r>
                  <a:tr h="1851660">
                    <a:tc rowSpan="2">
                      <a:txBody>
                        <a:bodyPr/>
                        <a:lstStyle/>
                        <a:p>
                          <a:endParaRPr lang="zh-CN"/>
                        </a:p>
                      </a:txBody>
                      <a:tcPr marL="45836" marR="45836"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blipFill>
                          <a:blip r:embed="rId1"/>
                        </a:blipFill>
                      </a:tcPr>
                    </a:tc>
                    <a:tc>
                      <a:txBody>
                        <a:bodyPr/>
                        <a:lstStyle/>
                        <a:p>
                          <a:pPr algn="ctr" hangingPunct="0">
                            <a:lnSpc>
                              <a:spcPct val="150000"/>
                            </a:lnSpc>
                            <a:spcAft>
                              <a:spcPts val="0"/>
                            </a:spcAf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加压</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altLang="zh-CN" sz="2400" b="1" i="1" dirty="0" smtClean="0">
                              <a:latin typeface="Book Antiqua" panose="02040602050305030304" pitchFamily="18" charset="0"/>
                            </a:rPr>
                            <a:t>v</a:t>
                          </a:r>
                          <a:r>
                            <a:rPr lang="zh-CN" sz="2200" b="1" baseline="-25000" dirty="0"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正</a:t>
                          </a:r>
                          <a:r>
                            <a:rPr lang="zh-CN" sz="2200" b="1" dirty="0"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a:t>
                          </a:r>
                          <a:r>
                            <a:rPr lang="en-US" altLang="zh-CN" sz="2400" b="1" i="1" dirty="0" smtClean="0">
                              <a:latin typeface="Book Antiqua" panose="02040602050305030304" pitchFamily="18" charset="0"/>
                            </a:rPr>
                            <a:t>v</a:t>
                          </a:r>
                          <a:r>
                            <a:rPr lang="zh-CN" sz="2200" b="1" baseline="-25000" dirty="0"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逆</a:t>
                          </a:r>
                          <a:r>
                            <a:rPr lang="zh-CN" sz="22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同等程度</a:t>
                          </a:r>
                          <a:endParaRPr lang="zh-CN" sz="2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r>
                            <a:rPr lang="zh-CN" sz="22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增大</a:t>
                          </a:r>
                          <a:r>
                            <a:rPr lang="zh-CN" sz="22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最终仍相等</a:t>
                          </a:r>
                          <a:endParaRPr lang="zh-CN" sz="2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5836" marR="45836"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不移动</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endParaRPr lang="en-US" altLang="zh-CN" sz="22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endParaRPr lang="en-US" altLang="zh-CN" sz="22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endParaRPr lang="en-US" altLang="zh-CN" sz="15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1508654">
                    <a:tc vMerge="1">
                      <a:tcPr/>
                    </a:tc>
                    <a:tc>
                      <a:txBody>
                        <a:bodyPr/>
                        <a:lstStyle/>
                        <a:p>
                          <a:pPr algn="ctr" hangingPunct="0">
                            <a:lnSpc>
                              <a:spcPct val="150000"/>
                            </a:lnSpc>
                            <a:spcAft>
                              <a:spcPts val="0"/>
                            </a:spcAf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减压</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altLang="zh-CN" sz="2400" b="1" i="1" dirty="0" smtClean="0">
                              <a:latin typeface="Book Antiqua" panose="02040602050305030304" pitchFamily="18" charset="0"/>
                            </a:rPr>
                            <a:t>v</a:t>
                          </a:r>
                          <a:r>
                            <a:rPr lang="zh-CN" sz="2200" b="1" baseline="-25000" dirty="0"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正</a:t>
                          </a:r>
                          <a:r>
                            <a:rPr lang="zh-CN" sz="2200" b="1" dirty="0"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a:t>
                          </a:r>
                          <a:r>
                            <a:rPr lang="en-US" altLang="zh-CN" sz="2400" b="1" i="1" dirty="0" smtClean="0">
                              <a:latin typeface="Book Antiqua" panose="02040602050305030304" pitchFamily="18" charset="0"/>
                            </a:rPr>
                            <a:t>v</a:t>
                          </a:r>
                          <a:r>
                            <a:rPr lang="zh-CN" sz="2200" b="1" baseline="-25000" dirty="0"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逆</a:t>
                          </a:r>
                          <a:r>
                            <a:rPr lang="zh-CN" sz="22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同等程度</a:t>
                          </a:r>
                          <a:endParaRPr lang="zh-CN" sz="2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r>
                            <a:rPr lang="zh-CN" sz="22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减小</a:t>
                          </a:r>
                          <a:r>
                            <a:rPr lang="zh-CN" sz="22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最终仍相等</a:t>
                          </a:r>
                          <a:endParaRPr lang="zh-CN" sz="2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5836" marR="45836"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不移动</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endParaRPr lang="en-US" altLang="zh-CN" sz="22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endParaRPr lang="en-US" altLang="zh-CN" sz="22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endParaRPr lang="en-US" altLang="zh-CN" sz="15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endParaRPr lang="en-US" altLang="zh-CN" sz="22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1131491">
                    <a:tc>
                      <a:txBody>
                        <a:bodyPr/>
                        <a:lstStyle/>
                        <a:p>
                          <a:pPr algn="ctr" hangingPunct="0">
                            <a:lnSpc>
                              <a:spcPct val="150000"/>
                            </a:lnSpc>
                            <a:spcAft>
                              <a:spcPts val="0"/>
                            </a:spcAf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规律</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gridSpan="4">
                      <a:txBody>
                        <a:bodyPr/>
                        <a:lstStyle/>
                        <a:p>
                          <a:pPr algn="l" hangingPunct="0">
                            <a:lnSpc>
                              <a:spcPct val="150000"/>
                            </a:lnSpc>
                            <a:spcAft>
                              <a:spcPts val="0"/>
                            </a:spcAft>
                          </a:pPr>
                          <a:r>
                            <a:rPr lang="zh-CN" sz="22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在其他条件不变的情况下</a:t>
                          </a:r>
                          <a:r>
                            <a:rPr lang="zh-CN" sz="22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2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2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en-US" sz="22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2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增大压强</a:t>
                          </a:r>
                          <a:r>
                            <a:rPr lang="zh-CN" sz="22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化学平衡向气体体积减小的方向移动</a:t>
                          </a:r>
                          <a:r>
                            <a:rPr lang="zh-CN" sz="22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2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2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2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2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减小压强</a:t>
                          </a:r>
                          <a:r>
                            <a:rPr lang="zh-CN" sz="22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化学平衡向气体体积增大的方向移动。</a:t>
                          </a:r>
                          <a:endParaRPr lang="zh-CN" sz="2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5836" marR="45836"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hMerge="1">
                      <a:tcPr/>
                    </a:tc>
                    <a:tc hMerge="1">
                      <a:tcPr/>
                    </a:tc>
                    <a:tc hMerge="1">
                      <a:tcPr/>
                    </a:tc>
                  </a:tr>
                </a:tbl>
              </a:graphicData>
            </a:graphic>
          </p:graphicFrame>
        </mc:Fallback>
      </mc:AlternateContent>
      <p:pic>
        <p:nvPicPr>
          <p:cNvPr id="13316" name="cx491.jpg"/>
          <p:cNvPicPr>
            <a:picLocks noChangeAspect="1" noChangeArrowheads="1"/>
          </p:cNvPicPr>
          <p:nvPr/>
        </p:nvPicPr>
        <p:blipFill>
          <a:blip r:embed="rId2" cstate="print">
            <a:clrChange>
              <a:clrFrom>
                <a:srgbClr val="FFFFFE"/>
              </a:clrFrom>
              <a:clrTo>
                <a:srgbClr val="FFFFFE">
                  <a:alpha val="0"/>
                </a:srgbClr>
              </a:clrTo>
            </a:clrChange>
            <a:extLst>
              <a:ext uri="{28A0092B-C50C-407E-A947-70E740481C1C}">
                <a14:useLocalDpi xmlns:a14="http://schemas.microsoft.com/office/drawing/2010/main" val="0"/>
              </a:ext>
            </a:extLst>
          </a:blip>
          <a:srcRect/>
          <a:stretch>
            <a:fillRect/>
          </a:stretch>
        </p:blipFill>
        <p:spPr bwMode="auto">
          <a:xfrm>
            <a:off x="9147196" y="1406958"/>
            <a:ext cx="1684460" cy="1662002"/>
          </a:xfrm>
          <a:prstGeom prst="rect">
            <a:avLst/>
          </a:prstGeom>
          <a:noFill/>
          <a:extLst>
            <a:ext uri="{909E8E84-426E-40DD-AFC4-6F175D3DCCD1}">
              <a14:hiddenFill xmlns:a14="http://schemas.microsoft.com/office/drawing/2010/main">
                <a:solidFill>
                  <a:srgbClr val="FFFFFF"/>
                </a:solidFill>
              </a14:hiddenFill>
            </a:ext>
          </a:extLst>
        </p:spPr>
      </p:pic>
      <p:pic>
        <p:nvPicPr>
          <p:cNvPr id="13315" name="cx492.jpg"/>
          <p:cNvPicPr>
            <a:picLocks noChangeAspect="1" noChangeArrowheads="1"/>
          </p:cNvPicPr>
          <p:nvPr/>
        </p:nvPicPr>
        <p:blipFill>
          <a:blip r:embed="rId3">
            <a:clrChange>
              <a:clrFrom>
                <a:srgbClr val="FFFFFE"/>
              </a:clrFrom>
              <a:clrTo>
                <a:srgbClr val="FFFFFE">
                  <a:alpha val="0"/>
                </a:srgbClr>
              </a:clrTo>
            </a:clrChange>
            <a:extLst>
              <a:ext uri="{28A0092B-C50C-407E-A947-70E740481C1C}">
                <a14:useLocalDpi xmlns:a14="http://schemas.microsoft.com/office/drawing/2010/main" val="0"/>
              </a:ext>
            </a:extLst>
          </a:blip>
          <a:srcRect/>
          <a:stretch>
            <a:fillRect/>
          </a:stretch>
        </p:blipFill>
        <p:spPr bwMode="auto">
          <a:xfrm>
            <a:off x="9184948" y="3435586"/>
            <a:ext cx="1820788" cy="1793614"/>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4" name="内容占位符 3"/>
              <p:cNvSpPr>
                <a:spLocks noGrp="1"/>
              </p:cNvSpPr>
              <p:nvPr>
                <p:ph idx="1"/>
              </p:nvPr>
            </p:nvSpPr>
            <p:spPr>
              <a:xfrm>
                <a:off x="360854" y="746120"/>
                <a:ext cx="11485848" cy="4574137"/>
              </a:xfrm>
            </p:spPr>
            <p:txBody>
              <a:bodyPr/>
              <a:lstStyle/>
              <a:p>
                <a:pPr hangingPunct="0">
                  <a:spcAft>
                    <a:spcPts val="0"/>
                  </a:spcAft>
                </a:pP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化学平衡移动方向的判断</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当</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en-US" altLang="zh-CN" b="1" i="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时，体系处于平衡状态；</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当</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en-US" altLang="zh-CN" b="1" i="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时，化学平衡向正反应方向移动；</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当</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en-US" altLang="zh-CN" b="1" i="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时，化学平衡向逆反应方向移动。</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化学平衡移动过程分析：</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i="1" smtClean="0">
                    <a:latin typeface="Book Antiqua" panose="02040602050305030304" pitchFamily="18" charset="0"/>
                  </a:rPr>
                  <a:t>v</a:t>
                </a:r>
                <a:r>
                  <a:rPr lang="zh-CN" altLang="zh-CN" b="1" baseline="-25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正</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latin typeface="Book Antiqua" panose="02040602050305030304" pitchFamily="18" charset="0"/>
                  </a:rPr>
                  <a:t> v</a:t>
                </a:r>
                <a:r>
                  <a:rPr lang="zh-CN" altLang="zh-CN" b="1" baseline="-25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逆</a:t>
                </a:r>
                <a14:m>
                  <m:oMath xmlns:m="http://schemas.openxmlformats.org/officeDocument/2006/math">
                    <m:box>
                      <m:boxPr>
                        <m:ctrlPr>
                          <a:rPr lang="zh-CN" altLang="zh-CN" sz="2000" b="1" i="1">
                            <a:solidFill>
                              <a:srgbClr val="FFC000"/>
                            </a:solidFill>
                            <a:latin typeface="Cambria Math" panose="02040503050406030204" pitchFamily="18" charset="0"/>
                            <a:ea typeface="Cambria Math" panose="02040503050406030204" pitchFamily="18" charset="0"/>
                            <a:cs typeface="Times New Roman" panose="02020603050405020304" pitchFamily="18" charset="0"/>
                          </a:rPr>
                        </m:ctrlPr>
                      </m:boxPr>
                      <m:e>
                        <m:groupChr>
                          <m:groupChrPr>
                            <m:chr m:val="→"/>
                            <m:vertJc m:val="bot"/>
                            <m:ctrlPr>
                              <a:rPr lang="zh-CN" altLang="zh-CN" sz="2000" b="1" i="1">
                                <a:solidFill>
                                  <a:srgbClr val="FFC000"/>
                                </a:solidFill>
                                <a:latin typeface="Cambria Math" panose="02040503050406030204" pitchFamily="18" charset="0"/>
                                <a:ea typeface="Cambria Math" panose="02040503050406030204" pitchFamily="18" charset="0"/>
                                <a:cs typeface="Times New Roman" panose="02020603050405020304" pitchFamily="18" charset="0"/>
                              </a:rPr>
                            </m:ctrlPr>
                          </m:groupChrPr>
                          <m:e>
                            <m:eqArr>
                              <m:eqArrPr>
                                <m:ctrlPr>
                                  <a:rPr lang="zh-CN" altLang="en-US" sz="2000" b="1" i="1">
                                    <a:latin typeface="Cambria Math" panose="02040503050406030204" pitchFamily="18" charset="0"/>
                                  </a:rPr>
                                </m:ctrlPr>
                              </m:eqArrPr>
                              <m:e>
                                <m:r>
                                  <m:rPr>
                                    <m:nor/>
                                  </m:rPr>
                                  <a:rPr lang="zh-CN" altLang="en-US" sz="2000" b="1">
                                    <a:latin typeface="Cambria Math" panose="02040503050406030204" pitchFamily="18" charset="0"/>
                                  </a:rPr>
                                  <m:t>正向反应 </m:t>
                                </m:r>
                              </m:e>
                              <m:e>
                                <m:r>
                                  <m:rPr>
                                    <m:nor/>
                                  </m:rPr>
                                  <a:rPr lang="zh-CN" altLang="en-US" sz="2000" b="1">
                                    <a:latin typeface="Cambria Math" panose="02040503050406030204" pitchFamily="18" charset="0"/>
                                  </a:rPr>
                                  <m:t>一定时间</m:t>
                                </m:r>
                              </m:e>
                            </m:eqArr>
                          </m:e>
                        </m:groupChr>
                      </m:e>
                    </m:box>
                  </m:oMath>
                </a14:m>
                <a:r>
                  <a:rPr lang="en-US" altLang="zh-CN" b="1" i="1" dirty="0">
                    <a:latin typeface="Book Antiqua" panose="02040602050305030304" pitchFamily="18" charset="0"/>
                  </a:rPr>
                  <a:t> v</a:t>
                </a:r>
                <a:r>
                  <a:rPr lang="zh-CN"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正</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latin typeface="Book Antiqua" panose="02040602050305030304" pitchFamily="18" charset="0"/>
                  </a:rPr>
                  <a:t> v</a:t>
                </a:r>
                <a:r>
                  <a:rPr lang="zh-CN" altLang="zh-CN" b="1" baseline="-25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逆</a:t>
                </a:r>
                <a14:m>
                  <m:oMath xmlns:m="http://schemas.openxmlformats.org/officeDocument/2006/math">
                    <m:box>
                      <m:boxPr>
                        <m:ctrlPr>
                          <a:rPr lang="zh-CN" altLang="zh-CN" sz="2000" b="1" i="1">
                            <a:solidFill>
                              <a:srgbClr val="FFC000"/>
                            </a:solidFill>
                            <a:latin typeface="Cambria Math" panose="02040503050406030204" pitchFamily="18" charset="0"/>
                            <a:ea typeface="Cambria Math" panose="02040503050406030204" pitchFamily="18" charset="0"/>
                            <a:cs typeface="Times New Roman" panose="02020603050405020304" pitchFamily="18" charset="0"/>
                          </a:rPr>
                        </m:ctrlPr>
                      </m:boxPr>
                      <m:e>
                        <m:groupChr>
                          <m:groupChrPr>
                            <m:chr m:val="→"/>
                            <m:vertJc m:val="bot"/>
                            <m:ctrlPr>
                              <a:rPr lang="zh-CN" altLang="zh-CN" sz="2000" b="1" i="1">
                                <a:solidFill>
                                  <a:srgbClr val="FFC000"/>
                                </a:solidFill>
                                <a:latin typeface="Cambria Math" panose="02040503050406030204" pitchFamily="18" charset="0"/>
                                <a:ea typeface="Cambria Math" panose="02040503050406030204" pitchFamily="18" charset="0"/>
                                <a:cs typeface="Times New Roman" panose="02020603050405020304" pitchFamily="18" charset="0"/>
                              </a:rPr>
                            </m:ctrlPr>
                          </m:groupChrPr>
                          <m:e>
                            <m:eqArr>
                              <m:eqArrPr>
                                <m:ctrlPr>
                                  <a:rPr lang="zh-CN" altLang="en-US" sz="20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ctrlPr>
                              </m:eqArrPr>
                              <m:e>
                                <m:r>
                                  <m:rPr>
                                    <m:nor/>
                                  </m:rPr>
                                  <a:rPr lang="zh-CN" altLang="en-US" sz="20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m:t>改变</m:t>
                                </m:r>
                              </m:e>
                              <m:e>
                                <m:r>
                                  <m:rPr>
                                    <m:nor/>
                                  </m:rPr>
                                  <a:rPr lang="zh-CN" altLang="en-US" sz="20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m:t>条件</m:t>
                                </m:r>
                              </m:e>
                            </m:eqArr>
                          </m:e>
                        </m:groupChr>
                      </m:e>
                    </m:box>
                  </m:oMath>
                </a14:m>
                <a:r>
                  <a:rPr lang="en-US" altLang="zh-CN" b="1" i="1" dirty="0">
                    <a:latin typeface="Book Antiqua" panose="02040602050305030304" pitchFamily="18" charset="0"/>
                  </a:rPr>
                  <a:t> v</a:t>
                </a:r>
                <a:r>
                  <a:rPr lang="zh-CN" altLang="zh-CN" b="1" baseline="-25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正</a:t>
                </a:r>
                <a:r>
                  <a:rPr lang="en-US" altLang="zh-CN" b="1" i="1" dirty="0">
                    <a:latin typeface="Book Antiqua" panose="02040602050305030304" pitchFamily="18" charset="0"/>
                  </a:rPr>
                  <a:t>v</a:t>
                </a:r>
                <a:r>
                  <a:rPr lang="zh-CN" altLang="zh-CN" b="1" baseline="-25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正</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dirty="0">
                    <a:latin typeface="Book Antiqua" panose="02040602050305030304" pitchFamily="18" charset="0"/>
                  </a:rPr>
                  <a:t> v</a:t>
                </a:r>
                <a:r>
                  <a:rPr lang="zh-CN" altLang="zh-CN" b="1" baseline="-25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逆</a:t>
                </a:r>
                <a14:m>
                  <m:oMath xmlns:m="http://schemas.openxmlformats.org/officeDocument/2006/math">
                    <m:box>
                      <m:boxPr>
                        <m:ctrlPr>
                          <a:rPr lang="zh-CN" altLang="zh-CN" sz="2000" b="1" i="1">
                            <a:solidFill>
                              <a:srgbClr val="FFC000"/>
                            </a:solidFill>
                            <a:latin typeface="Cambria Math" panose="02040503050406030204" pitchFamily="18" charset="0"/>
                            <a:ea typeface="Cambria Math" panose="02040503050406030204" pitchFamily="18" charset="0"/>
                            <a:cs typeface="Times New Roman" panose="02020603050405020304" pitchFamily="18" charset="0"/>
                          </a:rPr>
                        </m:ctrlPr>
                      </m:boxPr>
                      <m:e>
                        <m:groupChr>
                          <m:groupChrPr>
                            <m:chr m:val="→"/>
                            <m:vertJc m:val="bot"/>
                            <m:ctrlPr>
                              <a:rPr lang="zh-CN" altLang="zh-CN" sz="2000" b="1" i="1">
                                <a:solidFill>
                                  <a:srgbClr val="FFC000"/>
                                </a:solidFill>
                                <a:latin typeface="Cambria Math" panose="02040503050406030204" pitchFamily="18" charset="0"/>
                                <a:ea typeface="Cambria Math" panose="02040503050406030204" pitchFamily="18" charset="0"/>
                                <a:cs typeface="Times New Roman" panose="02020603050405020304" pitchFamily="18" charset="0"/>
                              </a:rPr>
                            </m:ctrlPr>
                          </m:groupChrPr>
                          <m:e>
                            <m:eqArr>
                              <m:eqArrPr>
                                <m:ctrlPr>
                                  <a:rPr lang="zh-CN" altLang="en-US" sz="20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ctrlPr>
                              </m:eqArrPr>
                              <m:e>
                                <m:r>
                                  <m:rPr>
                                    <m:nor/>
                                  </m:rPr>
                                  <a:rPr lang="zh-CN" altLang="en-US" sz="20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m:t>一定</m:t>
                                </m:r>
                              </m:e>
                              <m:e>
                                <m:r>
                                  <m:rPr>
                                    <m:nor/>
                                  </m:rPr>
                                  <a:rPr lang="zh-CN" altLang="en-US" sz="20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m:t>时间</m:t>
                                </m:r>
                              </m:e>
                            </m:eqArr>
                          </m:e>
                        </m:groupChr>
                      </m:e>
                    </m:box>
                  </m:oMath>
                </a14:m>
                <a:r>
                  <a:rPr lang="en-US" altLang="zh-CN" b="1" i="1" dirty="0">
                    <a:latin typeface="Book Antiqua" panose="02040602050305030304" pitchFamily="18" charset="0"/>
                  </a:rPr>
                  <a:t> v</a:t>
                </a:r>
                <a:r>
                  <a:rPr lang="zh-CN" altLang="zh-CN" b="1" baseline="-25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正</a:t>
                </a:r>
                <a:r>
                  <a:rPr lang="en-US" altLang="zh-CN" b="1" i="1" dirty="0">
                    <a:latin typeface="Book Antiqua" panose="02040602050305030304" pitchFamily="18" charset="0"/>
                  </a:rPr>
                  <a:t>v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正</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latin typeface="Book Antiqua" panose="02040602050305030304" pitchFamily="18" charset="0"/>
                  </a:rPr>
                  <a:t> v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逆</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新</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平衡与原平衡相比，平衡混合物中各组分的浓度</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或质量</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发生相应的变化。</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4" name="内容占位符 3"/>
              <p:cNvSpPr>
                <a:spLocks noRot="1" noChangeAspect="1" noMove="1" noResize="1" noEditPoints="1" noAdjustHandles="1" noChangeArrowheads="1" noChangeShapeType="1" noTextEdit="1"/>
              </p:cNvSpPr>
              <p:nvPr>
                <p:ph idx="1"/>
              </p:nvPr>
            </p:nvSpPr>
            <p:spPr>
              <a:xfrm>
                <a:off x="360854" y="746120"/>
                <a:ext cx="11485848" cy="4574137"/>
              </a:xfrm>
              <a:blipFill rotWithShape="1">
                <a:blip r:embed="rId1"/>
                <a:stretch>
                  <a:fillRect l="-2" t="-14" r="1" b="5"/>
                </a:stretch>
              </a:blipFill>
            </p:spPr>
            <p:txBody>
              <a:bodyPr/>
              <a:lstStyle/>
              <a:p>
                <a:r>
                  <a:rPr lang="zh-CN" altLang="en-US">
                    <a:noFill/>
                  </a:rPr>
                  <a:t> </a:t>
                </a:r>
              </a:p>
            </p:txBody>
          </p:sp>
        </mc:Fallback>
      </mc:AlternateContent>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646331"/>
              </a:xfrm>
            </p:spPr>
            <p:txBody>
              <a:bodyPr/>
              <a:lstStyle/>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用</a:t>
                </a:r>
                <a14:m>
                  <m:oMath xmlns:m="http://schemas.openxmlformats.org/officeDocument/2006/math">
                    <m:r>
                      <m:rPr>
                        <m:nor/>
                      </m:rPr>
                      <a:rPr lang="en-US" altLang="zh-CN" b="1" i="1" dirty="0">
                        <a:latin typeface="Book Antiqua" panose="02040602050305030304" pitchFamily="18" charset="0"/>
                      </a:rPr>
                      <m:t>v</m:t>
                    </m:r>
                    <m:r>
                      <a:rPr lang="en-US" altLang="zh-CN" b="1" i="1" dirty="0">
                        <a:latin typeface="Cambria Math" panose="02040503050406030204" pitchFamily="18" charset="0"/>
                      </a:rPr>
                      <m:t> </m:t>
                    </m:r>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图像分析温度对化学平衡移动的影响</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Rot="1" noChangeAspect="1" noMove="1" noResize="1" noEditPoints="1" noAdjustHandles="1" noChangeArrowheads="1" noChangeShapeType="1" noTextEdit="1"/>
              </p:cNvSpPr>
              <p:nvPr>
                <p:ph idx="1"/>
              </p:nvPr>
            </p:nvSpPr>
            <p:spPr>
              <a:xfrm>
                <a:off x="360854" y="746120"/>
                <a:ext cx="11485848" cy="646331"/>
              </a:xfrm>
              <a:blipFill rotWithShape="1">
                <a:blip r:embed="rId1"/>
                <a:stretch>
                  <a:fillRect l="-2" t="-97" r="1" b="-9153"/>
                </a:stretch>
              </a:blipFill>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graphicFrame>
            <p:nvGraphicFramePr>
              <p:cNvPr id="4" name="表格 3"/>
              <p:cNvGraphicFramePr>
                <a:graphicFrameLocks noGrp="1"/>
              </p:cNvGraphicFramePr>
              <p:nvPr/>
            </p:nvGraphicFramePr>
            <p:xfrm>
              <a:off x="478584" y="1555084"/>
              <a:ext cx="11233247" cy="4603030"/>
            </p:xfrm>
            <a:graphic>
              <a:graphicData uri="http://schemas.openxmlformats.org/drawingml/2006/table">
                <a:tbl>
                  <a:tblPr firstRow="1" firstCol="1" bandRow="1"/>
                  <a:tblGrid>
                    <a:gridCol w="1728190"/>
                    <a:gridCol w="2376439"/>
                    <a:gridCol w="2376955"/>
                    <a:gridCol w="2376955"/>
                    <a:gridCol w="2374708"/>
                  </a:tblGrid>
                  <a:tr h="1703409">
                    <a:tc>
                      <a:txBody>
                        <a:bodyPr/>
                        <a:lstStyle/>
                        <a:p>
                          <a:pPr algn="ctr" hangingPunct="0">
                            <a:lnSpc>
                              <a:spcPct val="150000"/>
                            </a:lnSpc>
                            <a:spcAft>
                              <a:spcPts val="0"/>
                            </a:spcAft>
                          </a:pPr>
                          <a:r>
                            <a:rPr lang="zh-CN" sz="22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反应</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en-US" sz="2200" b="1" i="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r>
                            <a:rPr lang="en-US" sz="22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g</a:t>
                          </a:r>
                          <a:r>
                            <a:rPr lang="en-US" sz="22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2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a:t>
                          </a:r>
                          <a:r>
                            <a:rPr lang="en-US" sz="22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g</a:t>
                          </a:r>
                          <a:r>
                            <a:rPr lang="en-US" sz="22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14:m>
                            <m:oMath xmlns:m="http://schemas.openxmlformats.org/officeDocument/2006/math">
                              <m:r>
                                <m:rPr>
                                  <m:nor/>
                                </m:rPr>
                                <a:rPr lang="en-US" altLang="zh-CN" sz="2000" spc="-500" smtClean="0">
                                  <a:solidFill>
                                    <a:srgbClr val="000000"/>
                                  </a:solidFill>
                                  <a:latin typeface="Cambria Math" panose="02040503050406030204" pitchFamily="18" charset="0"/>
                                  <a:ea typeface="宋体" panose="02010600030101010101" pitchFamily="2" charset="-122"/>
                                  <a:cs typeface="Cambria Math" panose="02040503050406030204" pitchFamily="18" charset="0"/>
                                </a:rPr>
                                <m:t>⥫</m:t>
                              </m:r>
                              <m:r>
                                <m:rPr>
                                  <m:nor/>
                                </m:rPr>
                                <a:rPr lang="en-US" altLang="zh-CN" sz="2000" smtClean="0">
                                  <a:solidFill>
                                    <a:srgbClr val="000000"/>
                                  </a:solidFill>
                                  <a:latin typeface="Cambria Math" panose="02040503050406030204" pitchFamily="18" charset="0"/>
                                  <a:ea typeface="宋体" panose="02010600030101010101" pitchFamily="2" charset="-122"/>
                                  <a:cs typeface="Cambria Math" panose="02040503050406030204" pitchFamily="18" charset="0"/>
                                </a:rPr>
                                <m:t>⥬</m:t>
                              </m:r>
                            </m:oMath>
                          </a14:m>
                          <a:endParaRPr lang="en-US" sz="2200" b="1" smtClean="0">
                            <a:solidFill>
                              <a:srgbClr val="000000"/>
                            </a:solidFill>
                            <a:effectLst/>
                            <a:latin typeface="宋体" panose="02010600030101010101" pitchFamily="2" charset="-122"/>
                            <a:ea typeface="宋体" panose="02010600030101010101" pitchFamily="2" charset="-122"/>
                            <a:cs typeface="Times New Roman" panose="02020603050405020304" pitchFamily="18" charset="0"/>
                          </a:endParaRPr>
                        </a:p>
                        <a:p>
                          <a:pPr algn="ctr" hangingPunct="0">
                            <a:lnSpc>
                              <a:spcPct val="150000"/>
                            </a:lnSpc>
                            <a:spcAft>
                              <a:spcPts val="0"/>
                            </a:spcAft>
                          </a:pPr>
                          <a:r>
                            <a:rPr lang="en-US" sz="22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t>
                          </a:r>
                          <a:r>
                            <a:rPr lang="en-US" sz="22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g</a:t>
                          </a:r>
                          <a:r>
                            <a:rPr lang="en-US" sz="22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2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d</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D</a:t>
                          </a:r>
                          <a:r>
                            <a:rPr lang="en-US" sz="22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g</a:t>
                          </a:r>
                          <a:r>
                            <a:rPr lang="en-US" sz="22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Δ</a:t>
                          </a:r>
                          <a:r>
                            <a:rPr lang="en-US" sz="22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1753" marR="5175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2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r>
                            <a:rPr lang="en-US" sz="22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g</a:t>
                          </a:r>
                          <a:r>
                            <a:rPr lang="en-US" sz="22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2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a:t>
                          </a:r>
                          <a:r>
                            <a:rPr lang="en-US" sz="22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g</a:t>
                          </a:r>
                          <a:r>
                            <a:rPr lang="en-US" sz="22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14:m>
                            <m:oMath xmlns:m="http://schemas.openxmlformats.org/officeDocument/2006/math">
                              <m:r>
                                <m:rPr>
                                  <m:nor/>
                                </m:rPr>
                                <a:rPr lang="en-US" altLang="zh-CN" sz="2000" spc="-500" smtClean="0">
                                  <a:solidFill>
                                    <a:srgbClr val="000000"/>
                                  </a:solidFill>
                                  <a:latin typeface="Cambria Math" panose="02040503050406030204" pitchFamily="18" charset="0"/>
                                  <a:ea typeface="宋体" panose="02010600030101010101" pitchFamily="2" charset="-122"/>
                                  <a:cs typeface="Cambria Math" panose="02040503050406030204" pitchFamily="18" charset="0"/>
                                </a:rPr>
                                <m:t>⥫</m:t>
                              </m:r>
                              <m:r>
                                <m:rPr>
                                  <m:nor/>
                                </m:rPr>
                                <a:rPr lang="en-US" altLang="zh-CN" sz="2000" smtClean="0">
                                  <a:solidFill>
                                    <a:srgbClr val="000000"/>
                                  </a:solidFill>
                                  <a:latin typeface="Cambria Math" panose="02040503050406030204" pitchFamily="18" charset="0"/>
                                  <a:ea typeface="宋体" panose="02010600030101010101" pitchFamily="2" charset="-122"/>
                                  <a:cs typeface="Cambria Math" panose="02040503050406030204" pitchFamily="18" charset="0"/>
                                </a:rPr>
                                <m:t>⥬</m:t>
                              </m:r>
                            </m:oMath>
                          </a14:m>
                          <a:endParaRPr lang="en-US" sz="2200" b="1" i="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r>
                            <a:rPr lang="en-US" sz="22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t>
                          </a:r>
                          <a:r>
                            <a:rPr lang="en-US" sz="22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g</a:t>
                          </a:r>
                          <a:r>
                            <a:rPr lang="en-US" sz="22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2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d</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D</a:t>
                          </a:r>
                          <a:r>
                            <a:rPr lang="en-US" sz="22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g</a:t>
                          </a:r>
                          <a:r>
                            <a:rPr lang="en-US" sz="22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Δ</a:t>
                          </a:r>
                          <a:r>
                            <a:rPr lang="en-US" sz="22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1753" marR="5175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2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r>
                            <a:rPr lang="en-US" sz="22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g</a:t>
                          </a:r>
                          <a:r>
                            <a:rPr lang="en-US" sz="22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2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a:t>
                          </a:r>
                          <a:r>
                            <a:rPr lang="en-US" sz="22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g</a:t>
                          </a:r>
                          <a:r>
                            <a:rPr lang="en-US" sz="22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14:m>
                            <m:oMath xmlns:m="http://schemas.openxmlformats.org/officeDocument/2006/math">
                              <m:r>
                                <m:rPr>
                                  <m:nor/>
                                </m:rPr>
                                <a:rPr lang="en-US" altLang="zh-CN" sz="2000" spc="-500" smtClean="0">
                                  <a:solidFill>
                                    <a:srgbClr val="000000"/>
                                  </a:solidFill>
                                  <a:latin typeface="Cambria Math" panose="02040503050406030204" pitchFamily="18" charset="0"/>
                                  <a:ea typeface="宋体" panose="02010600030101010101" pitchFamily="2" charset="-122"/>
                                  <a:cs typeface="Cambria Math" panose="02040503050406030204" pitchFamily="18" charset="0"/>
                                </a:rPr>
                                <m:t>⥫</m:t>
                              </m:r>
                              <m:r>
                                <m:rPr>
                                  <m:nor/>
                                </m:rPr>
                                <a:rPr lang="en-US" altLang="zh-CN" sz="2000" smtClean="0">
                                  <a:solidFill>
                                    <a:srgbClr val="000000"/>
                                  </a:solidFill>
                                  <a:latin typeface="Cambria Math" panose="02040503050406030204" pitchFamily="18" charset="0"/>
                                  <a:ea typeface="宋体" panose="02010600030101010101" pitchFamily="2" charset="-122"/>
                                  <a:cs typeface="Cambria Math" panose="02040503050406030204" pitchFamily="18" charset="0"/>
                                </a:rPr>
                                <m:t>⥬</m:t>
                              </m:r>
                            </m:oMath>
                          </a14:m>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r>
                            <a:rPr lang="en-US" sz="22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t>
                          </a:r>
                          <a:r>
                            <a:rPr lang="en-US" sz="22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g</a:t>
                          </a:r>
                          <a:r>
                            <a:rPr lang="en-US" sz="22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2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d</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D</a:t>
                          </a:r>
                          <a:r>
                            <a:rPr lang="en-US" sz="22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g</a:t>
                          </a:r>
                          <a:r>
                            <a:rPr lang="en-US" sz="22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Δ</a:t>
                          </a:r>
                          <a:r>
                            <a:rPr lang="en-US" sz="22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1753" marR="5175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2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r>
                            <a:rPr lang="en-US" sz="22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g</a:t>
                          </a:r>
                          <a:r>
                            <a:rPr lang="en-US" sz="22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2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a:t>
                          </a:r>
                          <a:r>
                            <a:rPr lang="en-US" sz="22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g</a:t>
                          </a:r>
                          <a:r>
                            <a:rPr lang="en-US" sz="22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14:m>
                            <m:oMath xmlns:m="http://schemas.openxmlformats.org/officeDocument/2006/math">
                              <m:r>
                                <m:rPr>
                                  <m:nor/>
                                </m:rPr>
                                <a:rPr lang="en-US" altLang="zh-CN" sz="2000" spc="-500" smtClean="0">
                                  <a:solidFill>
                                    <a:srgbClr val="000000"/>
                                  </a:solidFill>
                                  <a:latin typeface="Cambria Math" panose="02040503050406030204" pitchFamily="18" charset="0"/>
                                  <a:ea typeface="宋体" panose="02010600030101010101" pitchFamily="2" charset="-122"/>
                                  <a:cs typeface="Cambria Math" panose="02040503050406030204" pitchFamily="18" charset="0"/>
                                </a:rPr>
                                <m:t>⥫</m:t>
                              </m:r>
                              <m:r>
                                <m:rPr>
                                  <m:nor/>
                                </m:rPr>
                                <a:rPr lang="en-US" altLang="zh-CN" sz="2000" smtClean="0">
                                  <a:solidFill>
                                    <a:srgbClr val="000000"/>
                                  </a:solidFill>
                                  <a:latin typeface="Cambria Math" panose="02040503050406030204" pitchFamily="18" charset="0"/>
                                  <a:ea typeface="宋体" panose="02010600030101010101" pitchFamily="2" charset="-122"/>
                                  <a:cs typeface="Cambria Math" panose="02040503050406030204" pitchFamily="18" charset="0"/>
                                </a:rPr>
                                <m:t>⥬</m:t>
                              </m:r>
                            </m:oMath>
                          </a14:m>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r>
                            <a:rPr lang="en-US" sz="22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t>
                          </a:r>
                          <a:r>
                            <a:rPr lang="en-US" sz="22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g</a:t>
                          </a:r>
                          <a:r>
                            <a:rPr lang="en-US" sz="22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2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d</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D</a:t>
                          </a:r>
                          <a:r>
                            <a:rPr lang="en-US" sz="22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g</a:t>
                          </a:r>
                          <a:r>
                            <a:rPr lang="en-US" sz="22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Δ</a:t>
                          </a:r>
                          <a:r>
                            <a:rPr lang="en-US" sz="22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1753" marR="5175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425852">
                    <a:tc>
                      <a:txBody>
                        <a:bodyPr/>
                        <a:lstStyle/>
                        <a:p>
                          <a:pPr algn="ctr" hangingPunct="0">
                            <a:lnSpc>
                              <a:spcPct val="150000"/>
                            </a:lnSpc>
                            <a:spcAft>
                              <a:spcPts val="0"/>
                            </a:spcAft>
                          </a:pPr>
                          <a:r>
                            <a:rPr lang="zh-CN" sz="22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改变温度</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升温</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1753" marR="5175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升温</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1753" marR="5175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降温</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1753" marR="5175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降温</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1753" marR="5175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851705">
                    <a:tc>
                      <a:txBody>
                        <a:bodyPr/>
                        <a:lstStyle/>
                        <a:p>
                          <a:pPr algn="ctr" hangingPunct="0">
                            <a:lnSpc>
                              <a:spcPct val="150000"/>
                            </a:lnSpc>
                            <a:spcAft>
                              <a:spcPts val="0"/>
                            </a:spcAft>
                          </a:pPr>
                          <a:r>
                            <a:rPr lang="zh-CN" sz="22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平衡移动方向</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正反应方向</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1753" marR="5175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逆反应方向</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1753" marR="5175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正反应方向</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1753" marR="5175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逆反应方向</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1753" marR="5175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1544996">
                    <a:tc>
                      <a:txBody>
                        <a:bodyPr/>
                        <a:lstStyle/>
                        <a:p>
                          <a:pPr algn="ctr" hangingPunct="0">
                            <a:lnSpc>
                              <a:spcPct val="150000"/>
                            </a:lnSpc>
                            <a:spcAft>
                              <a:spcPts val="0"/>
                            </a:spcAft>
                          </a:pPr>
                          <a:r>
                            <a:rPr lang="zh-CN" sz="22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速率变化</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14:m>
                            <m:oMath xmlns:m="http://schemas.openxmlformats.org/officeDocument/2006/math">
                              <m:r>
                                <m:rPr>
                                  <m:nor/>
                                </m:rPr>
                                <a:rPr lang="en-US" altLang="zh-CN" sz="2400" b="1" i="1" dirty="0" smtClean="0">
                                  <a:latin typeface="Book Antiqua" panose="02040602050305030304" pitchFamily="18" charset="0"/>
                                </a:rPr>
                                <m:t>v</m:t>
                              </m:r>
                            </m:oMath>
                          </a14:m>
                          <a:r>
                            <a:rPr lang="zh-CN" sz="2200" b="1" spc="-100" baseline="-250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正</a:t>
                          </a:r>
                          <a:r>
                            <a:rPr lang="zh-CN" sz="2200" b="1" spc="-1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a:t>
                          </a:r>
                          <a14:m>
                            <m:oMath xmlns:m="http://schemas.openxmlformats.org/officeDocument/2006/math">
                              <m:r>
                                <m:rPr>
                                  <m:nor/>
                                </m:rPr>
                                <a:rPr lang="en-US" altLang="zh-CN" sz="2400" b="1" i="1" dirty="0" smtClean="0">
                                  <a:latin typeface="Book Antiqua" panose="02040602050305030304" pitchFamily="18" charset="0"/>
                                </a:rPr>
                                <m:t>v</m:t>
                              </m:r>
                            </m:oMath>
                          </a14:m>
                          <a:r>
                            <a:rPr lang="zh-CN" sz="2200" b="1" spc="-100" baseline="-250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逆</a:t>
                          </a:r>
                          <a:r>
                            <a:rPr lang="zh-CN" sz="2200" b="1" spc="-1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同时增大</a:t>
                          </a:r>
                          <a:r>
                            <a:rPr lang="zh-CN" sz="2200" b="1" spc="-1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2200" spc="-1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14:m>
                            <m:oMath xmlns:m="http://schemas.openxmlformats.org/officeDocument/2006/math">
                              <m:sSubSup>
                                <m:sSubSupPr>
                                  <m:ctrlPr>
                                    <a:rPr lang="zh-CN" sz="2200" b="1" i="1" spc="-100">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sSubSupPr>
                                <m:e>
                                  <m:r>
                                    <m:rPr>
                                      <m:nor/>
                                    </m:rPr>
                                    <a:rPr lang="en-US" altLang="zh-CN" sz="2400" b="1" i="1" dirty="0" smtClean="0">
                                      <a:latin typeface="Book Antiqua" panose="02040602050305030304" pitchFamily="18" charset="0"/>
                                    </a:rPr>
                                    <m:t>v</m:t>
                                  </m:r>
                                </m:e>
                                <m:sub>
                                  <m:r>
                                    <m:rPr>
                                      <m:nor/>
                                    </m:rPr>
                                    <a:rPr lang="zh-CN" sz="2200" b="1" spc="-100" baseline="-25000">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正</m:t>
                                  </m:r>
                                </m:sub>
                                <m:sup>
                                  <m:r>
                                    <m:rPr>
                                      <m:nor/>
                                    </m:rPr>
                                    <a:rPr lang="en-US" sz="2200" b="1" i="1" spc="-100">
                                      <a:solidFill>
                                        <a:srgbClr val="000000"/>
                                      </a:solidFill>
                                      <a:effectLst/>
                                      <a:latin typeface="+mn-lt"/>
                                      <a:ea typeface="宋体" panose="02010600030101010101" pitchFamily="2" charset="-122"/>
                                      <a:cs typeface="Times New Roman" panose="02020603050405020304" pitchFamily="18" charset="0"/>
                                    </a:rPr>
                                    <m:t>′</m:t>
                                  </m:r>
                                </m:sup>
                              </m:sSubSup>
                            </m:oMath>
                          </a14:m>
                          <a:r>
                            <a:rPr lang="zh-CN" sz="2200" b="1" spc="-1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sSubSup>
                                <m:sSubSupPr>
                                  <m:ctrlPr>
                                    <a:rPr lang="zh-CN" sz="2200" b="1" i="1" spc="-100">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sSubSupPr>
                                <m:e>
                                  <m:r>
                                    <m:rPr>
                                      <m:nor/>
                                    </m:rPr>
                                    <a:rPr lang="en-US" altLang="zh-CN" sz="2400" b="1" i="1" dirty="0" smtClean="0">
                                      <a:latin typeface="Book Antiqua" panose="02040602050305030304" pitchFamily="18" charset="0"/>
                                    </a:rPr>
                                    <m:t>v</m:t>
                                  </m:r>
                                </m:e>
                                <m:sub>
                                  <m:r>
                                    <m:rPr>
                                      <m:nor/>
                                    </m:rPr>
                                    <a:rPr lang="zh-CN" sz="2200" b="1" spc="-100" baseline="-25000">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逆</m:t>
                                  </m:r>
                                </m:sub>
                                <m:sup>
                                  <m:r>
                                    <m:rPr>
                                      <m:nor/>
                                    </m:rPr>
                                    <a:rPr lang="en-US" sz="2200" b="1" i="1" spc="-100">
                                      <a:solidFill>
                                        <a:srgbClr val="000000"/>
                                      </a:solidFill>
                                      <a:effectLst/>
                                      <a:latin typeface="+mn-lt"/>
                                      <a:ea typeface="宋体" panose="02010600030101010101" pitchFamily="2" charset="-122"/>
                                      <a:cs typeface="Times New Roman" panose="02020603050405020304" pitchFamily="18" charset="0"/>
                                    </a:rPr>
                                    <m:t>′</m:t>
                                  </m:r>
                                </m:sup>
                              </m:sSubSup>
                            </m:oMath>
                          </a14:m>
                          <a:endParaRPr lang="zh-CN" sz="2200" spc="-1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14:m>
                            <m:oMath xmlns:m="http://schemas.openxmlformats.org/officeDocument/2006/math">
                              <m:r>
                                <m:rPr>
                                  <m:nor/>
                                </m:rPr>
                                <a:rPr lang="en-US" altLang="zh-CN" sz="2400" b="1" i="1" dirty="0" smtClean="0">
                                  <a:latin typeface="Book Antiqua" panose="02040602050305030304" pitchFamily="18" charset="0"/>
                                </a:rPr>
                                <m:t>v</m:t>
                              </m:r>
                            </m:oMath>
                          </a14:m>
                          <a:r>
                            <a:rPr lang="zh-CN" sz="2200" b="1" spc="-100" baseline="-250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正</a:t>
                          </a:r>
                          <a:r>
                            <a:rPr lang="zh-CN" sz="2200" b="1" spc="-1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a:t>
                          </a:r>
                          <a14:m>
                            <m:oMath xmlns:m="http://schemas.openxmlformats.org/officeDocument/2006/math">
                              <m:r>
                                <m:rPr>
                                  <m:nor/>
                                </m:rPr>
                                <a:rPr lang="en-US" altLang="zh-CN" sz="2400" b="1" i="1" dirty="0" smtClean="0">
                                  <a:latin typeface="Book Antiqua" panose="02040602050305030304" pitchFamily="18" charset="0"/>
                                </a:rPr>
                                <m:t>v</m:t>
                              </m:r>
                            </m:oMath>
                          </a14:m>
                          <a:r>
                            <a:rPr lang="zh-CN" sz="2200" b="1" spc="-100" baseline="-250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逆</a:t>
                          </a:r>
                          <a:r>
                            <a:rPr lang="zh-CN" sz="2200" b="1" spc="-1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同时增大</a:t>
                          </a:r>
                          <a:r>
                            <a:rPr lang="zh-CN" sz="2200" b="1" spc="-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2200" spc="-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14:m>
                            <m:oMath xmlns:m="http://schemas.openxmlformats.org/officeDocument/2006/math">
                              <m:sSubSup>
                                <m:sSubSupPr>
                                  <m:ctrlPr>
                                    <a:rPr lang="zh-CN" altLang="zh-CN" sz="2200" b="1" i="1" spc="-100" smtClean="0">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sSubSupPr>
                                <m:e>
                                  <m:r>
                                    <m:rPr>
                                      <m:nor/>
                                    </m:rPr>
                                    <a:rPr lang="en-US" altLang="zh-CN" sz="2400" b="1" i="1" dirty="0" smtClean="0">
                                      <a:latin typeface="Book Antiqua" panose="02040602050305030304" pitchFamily="18" charset="0"/>
                                    </a:rPr>
                                    <m:t>v</m:t>
                                  </m:r>
                                </m:e>
                                <m:sub>
                                  <m:r>
                                    <m:rPr>
                                      <m:nor/>
                                    </m:rPr>
                                    <a:rPr lang="zh-CN" altLang="zh-CN" sz="2200" b="1" spc="-100" baseline="-25000">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正</m:t>
                                  </m:r>
                                </m:sub>
                                <m:sup>
                                  <m:r>
                                    <m:rPr>
                                      <m:nor/>
                                    </m:rPr>
                                    <a:rPr lang="en-US" altLang="zh-CN" sz="2200" b="1" i="1" spc="-100">
                                      <a:solidFill>
                                        <a:srgbClr val="000000"/>
                                      </a:solidFill>
                                      <a:effectLst/>
                                      <a:latin typeface="+mn-lt"/>
                                      <a:ea typeface="宋体" panose="02010600030101010101" pitchFamily="2" charset="-122"/>
                                      <a:cs typeface="Times New Roman" panose="02020603050405020304" pitchFamily="18" charset="0"/>
                                    </a:rPr>
                                    <m:t>′</m:t>
                                  </m:r>
                                </m:sup>
                              </m:sSubSup>
                            </m:oMath>
                          </a14:m>
                          <a:r>
                            <a:rPr lang="zh-CN" sz="2200" b="1" spc="-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sSubSup>
                                <m:sSubSupPr>
                                  <m:ctrlPr>
                                    <a:rPr lang="zh-CN" altLang="zh-CN" sz="2200" b="1" i="1" spc="-100" smtClean="0">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sSubSupPr>
                                <m:e>
                                  <m:r>
                                    <m:rPr>
                                      <m:nor/>
                                    </m:rPr>
                                    <a:rPr lang="en-US" altLang="zh-CN" sz="2400" b="1" i="1" dirty="0" smtClean="0">
                                      <a:latin typeface="Book Antiqua" panose="02040602050305030304" pitchFamily="18" charset="0"/>
                                    </a:rPr>
                                    <m:t>v</m:t>
                                  </m:r>
                                </m:e>
                                <m:sub>
                                  <m:r>
                                    <m:rPr>
                                      <m:nor/>
                                    </m:rPr>
                                    <a:rPr lang="zh-CN" altLang="zh-CN" sz="2200" b="1" spc="-100" baseline="-25000">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逆</m:t>
                                  </m:r>
                                </m:sub>
                                <m:sup>
                                  <m:r>
                                    <m:rPr>
                                      <m:nor/>
                                    </m:rPr>
                                    <a:rPr lang="en-US" altLang="zh-CN" sz="2200" b="1" i="1" spc="-100">
                                      <a:solidFill>
                                        <a:srgbClr val="000000"/>
                                      </a:solidFill>
                                      <a:effectLst/>
                                      <a:latin typeface="+mn-lt"/>
                                      <a:ea typeface="宋体" panose="02010600030101010101" pitchFamily="2" charset="-122"/>
                                      <a:cs typeface="Times New Roman" panose="02020603050405020304" pitchFamily="18" charset="0"/>
                                    </a:rPr>
                                    <m:t>′</m:t>
                                  </m:r>
                                </m:sup>
                              </m:sSubSup>
                            </m:oMath>
                          </a14:m>
                          <a:endParaRPr lang="zh-CN" sz="2200" spc="-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14:m>
                            <m:oMath xmlns:m="http://schemas.openxmlformats.org/officeDocument/2006/math">
                              <m:r>
                                <m:rPr>
                                  <m:nor/>
                                </m:rPr>
                                <a:rPr lang="en-US" altLang="zh-CN" sz="2400" b="1" i="1" dirty="0" smtClean="0">
                                  <a:latin typeface="Book Antiqua" panose="02040602050305030304" pitchFamily="18" charset="0"/>
                                </a:rPr>
                                <m:t>v</m:t>
                              </m:r>
                            </m:oMath>
                          </a14:m>
                          <a:r>
                            <a:rPr lang="zh-CN" sz="2200" b="1" spc="-100" baseline="-250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正</a:t>
                          </a:r>
                          <a:r>
                            <a:rPr lang="zh-CN" sz="2200" b="1" spc="-1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a:t>
                          </a:r>
                          <a14:m>
                            <m:oMath xmlns:m="http://schemas.openxmlformats.org/officeDocument/2006/math">
                              <m:r>
                                <m:rPr>
                                  <m:nor/>
                                </m:rPr>
                                <a:rPr lang="en-US" altLang="zh-CN" sz="2400" b="1" i="1" dirty="0" smtClean="0">
                                  <a:latin typeface="Book Antiqua" panose="02040602050305030304" pitchFamily="18" charset="0"/>
                                </a:rPr>
                                <m:t>v</m:t>
                              </m:r>
                            </m:oMath>
                          </a14:m>
                          <a:r>
                            <a:rPr lang="zh-CN" sz="2200" b="1" spc="-100" baseline="-250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逆</a:t>
                          </a:r>
                          <a:r>
                            <a:rPr lang="zh-CN" sz="2200" b="1" spc="-10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同时减小</a:t>
                          </a:r>
                          <a:r>
                            <a:rPr lang="zh-CN" sz="2200" b="1" spc="-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2200" spc="-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14:m>
                            <m:oMath xmlns:m="http://schemas.openxmlformats.org/officeDocument/2006/math">
                              <m:sSubSup>
                                <m:sSubSupPr>
                                  <m:ctrlPr>
                                    <a:rPr lang="zh-CN" altLang="zh-CN" sz="2200" b="1" i="1" spc="-100" smtClean="0">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sSubSupPr>
                                <m:e>
                                  <m:r>
                                    <m:rPr>
                                      <m:nor/>
                                    </m:rPr>
                                    <a:rPr lang="en-US" altLang="zh-CN" sz="2400" b="1" i="1" dirty="0" smtClean="0">
                                      <a:latin typeface="Book Antiqua" panose="02040602050305030304" pitchFamily="18" charset="0"/>
                                    </a:rPr>
                                    <m:t>v</m:t>
                                  </m:r>
                                </m:e>
                                <m:sub>
                                  <m:r>
                                    <m:rPr>
                                      <m:nor/>
                                    </m:rPr>
                                    <a:rPr lang="zh-CN" altLang="zh-CN" sz="2200" b="1" spc="-100" baseline="-25000">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正</m:t>
                                  </m:r>
                                </m:sub>
                                <m:sup>
                                  <m:r>
                                    <m:rPr>
                                      <m:nor/>
                                    </m:rPr>
                                    <a:rPr lang="en-US" altLang="zh-CN" sz="2200" b="1" i="1" spc="-100">
                                      <a:solidFill>
                                        <a:srgbClr val="000000"/>
                                      </a:solidFill>
                                      <a:effectLst/>
                                      <a:latin typeface="+mn-lt"/>
                                      <a:ea typeface="宋体" panose="02010600030101010101" pitchFamily="2" charset="-122"/>
                                      <a:cs typeface="Times New Roman" panose="02020603050405020304" pitchFamily="18" charset="0"/>
                                    </a:rPr>
                                    <m:t>′</m:t>
                                  </m:r>
                                </m:sup>
                              </m:sSubSup>
                            </m:oMath>
                          </a14:m>
                          <a:r>
                            <a:rPr lang="zh-CN" sz="2200" b="1" spc="-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sSubSup>
                                <m:sSubSupPr>
                                  <m:ctrlPr>
                                    <a:rPr lang="zh-CN" altLang="zh-CN" sz="2200" b="1" i="1" spc="-100" smtClean="0">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sSubSupPr>
                                <m:e>
                                  <m:r>
                                    <m:rPr>
                                      <m:nor/>
                                    </m:rPr>
                                    <a:rPr lang="en-US" altLang="zh-CN" sz="2400" b="1" i="1" dirty="0" smtClean="0">
                                      <a:latin typeface="Book Antiqua" panose="02040602050305030304" pitchFamily="18" charset="0"/>
                                    </a:rPr>
                                    <m:t>v</m:t>
                                  </m:r>
                                </m:e>
                                <m:sub>
                                  <m:r>
                                    <m:rPr>
                                      <m:nor/>
                                    </m:rPr>
                                    <a:rPr lang="zh-CN" altLang="zh-CN" sz="2200" b="1" spc="-100" baseline="-25000">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逆</m:t>
                                  </m:r>
                                </m:sub>
                                <m:sup>
                                  <m:r>
                                    <m:rPr>
                                      <m:nor/>
                                    </m:rPr>
                                    <a:rPr lang="en-US" altLang="zh-CN" sz="2200" b="1" i="1" spc="-100">
                                      <a:solidFill>
                                        <a:srgbClr val="000000"/>
                                      </a:solidFill>
                                      <a:effectLst/>
                                      <a:latin typeface="+mn-lt"/>
                                      <a:ea typeface="宋体" panose="02010600030101010101" pitchFamily="2" charset="-122"/>
                                      <a:cs typeface="Times New Roman" panose="02020603050405020304" pitchFamily="18" charset="0"/>
                                    </a:rPr>
                                    <m:t>′</m:t>
                                  </m:r>
                                </m:sup>
                              </m:sSubSup>
                            </m:oMath>
                          </a14:m>
                          <a:endParaRPr lang="zh-CN" sz="2200" spc="-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14:m>
                            <m:oMath xmlns:m="http://schemas.openxmlformats.org/officeDocument/2006/math">
                              <m:r>
                                <m:rPr>
                                  <m:nor/>
                                </m:rPr>
                                <a:rPr lang="en-US" altLang="zh-CN" sz="2400" b="1" i="1" dirty="0" smtClean="0">
                                  <a:latin typeface="Book Antiqua" panose="02040602050305030304" pitchFamily="18" charset="0"/>
                                </a:rPr>
                                <m:t>v</m:t>
                              </m:r>
                            </m:oMath>
                          </a14:m>
                          <a:r>
                            <a:rPr lang="zh-CN" sz="2200" b="1" spc="-100" baseline="-250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正</a:t>
                          </a:r>
                          <a:r>
                            <a:rPr lang="zh-CN" sz="2200" b="1" spc="-1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a:t>
                          </a:r>
                          <a14:m>
                            <m:oMath xmlns:m="http://schemas.openxmlformats.org/officeDocument/2006/math">
                              <m:r>
                                <m:rPr>
                                  <m:nor/>
                                </m:rPr>
                                <a:rPr lang="en-US" altLang="zh-CN" sz="2400" b="1" i="1" dirty="0" smtClean="0">
                                  <a:latin typeface="Book Antiqua" panose="02040602050305030304" pitchFamily="18" charset="0"/>
                                </a:rPr>
                                <m:t>v</m:t>
                              </m:r>
                            </m:oMath>
                          </a14:m>
                          <a:r>
                            <a:rPr lang="zh-CN" sz="2200" b="1" spc="-100" baseline="-250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逆</a:t>
                          </a:r>
                          <a:r>
                            <a:rPr lang="zh-CN" sz="2200" b="1" spc="-1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同时减小</a:t>
                          </a:r>
                          <a:r>
                            <a:rPr lang="zh-CN" sz="2200" b="1" spc="-1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2200" spc="-1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14:m>
                            <m:oMath xmlns:m="http://schemas.openxmlformats.org/officeDocument/2006/math">
                              <m:sSubSup>
                                <m:sSubSupPr>
                                  <m:ctrlPr>
                                    <a:rPr lang="zh-CN" altLang="zh-CN" sz="2200" b="1" i="1" spc="-100" smtClean="0">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sSubSupPr>
                                <m:e>
                                  <m:r>
                                    <m:rPr>
                                      <m:nor/>
                                    </m:rPr>
                                    <a:rPr lang="en-US" altLang="zh-CN" sz="2400" b="1" i="1" dirty="0" smtClean="0">
                                      <a:latin typeface="Book Antiqua" panose="02040602050305030304" pitchFamily="18" charset="0"/>
                                    </a:rPr>
                                    <m:t>v</m:t>
                                  </m:r>
                                </m:e>
                                <m:sub>
                                  <m:r>
                                    <m:rPr>
                                      <m:nor/>
                                    </m:rPr>
                                    <a:rPr lang="zh-CN" altLang="zh-CN" sz="2200" b="1" spc="-100" baseline="-25000">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正</m:t>
                                  </m:r>
                                </m:sub>
                                <m:sup>
                                  <m:r>
                                    <m:rPr>
                                      <m:nor/>
                                    </m:rPr>
                                    <a:rPr lang="en-US" altLang="zh-CN" sz="2200" b="1" i="1" spc="-100">
                                      <a:solidFill>
                                        <a:srgbClr val="000000"/>
                                      </a:solidFill>
                                      <a:effectLst/>
                                      <a:latin typeface="+mn-lt"/>
                                      <a:ea typeface="宋体" panose="02010600030101010101" pitchFamily="2" charset="-122"/>
                                      <a:cs typeface="Times New Roman" panose="02020603050405020304" pitchFamily="18" charset="0"/>
                                    </a:rPr>
                                    <m:t>′</m:t>
                                  </m:r>
                                </m:sup>
                              </m:sSubSup>
                            </m:oMath>
                          </a14:m>
                          <a:r>
                            <a:rPr lang="zh-CN" sz="2200" b="1" spc="-1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sSubSup>
                                <m:sSubSupPr>
                                  <m:ctrlPr>
                                    <a:rPr lang="zh-CN" altLang="zh-CN" sz="2200" b="1" i="1" spc="-100" smtClean="0">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sSubSupPr>
                                <m:e>
                                  <m:r>
                                    <m:rPr>
                                      <m:nor/>
                                    </m:rPr>
                                    <a:rPr lang="en-US" altLang="zh-CN" sz="2400" b="1" i="1" dirty="0" smtClean="0">
                                      <a:latin typeface="Book Antiqua" panose="02040602050305030304" pitchFamily="18" charset="0"/>
                                    </a:rPr>
                                    <m:t>v</m:t>
                                  </m:r>
                                </m:e>
                                <m:sub>
                                  <m:r>
                                    <m:rPr>
                                      <m:nor/>
                                    </m:rPr>
                                    <a:rPr lang="zh-CN" altLang="zh-CN" sz="2200" b="1" spc="-100" baseline="-25000">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逆</m:t>
                                  </m:r>
                                </m:sub>
                                <m:sup>
                                  <m:r>
                                    <m:rPr>
                                      <m:nor/>
                                    </m:rPr>
                                    <a:rPr lang="en-US" altLang="zh-CN" sz="2200" b="1" i="1" spc="-100">
                                      <a:solidFill>
                                        <a:srgbClr val="000000"/>
                                      </a:solidFill>
                                      <a:effectLst/>
                                      <a:latin typeface="+mn-lt"/>
                                      <a:ea typeface="宋体" panose="02010600030101010101" pitchFamily="2" charset="-122"/>
                                      <a:cs typeface="Times New Roman" panose="02020603050405020304" pitchFamily="18" charset="0"/>
                                    </a:rPr>
                                    <m:t>′</m:t>
                                  </m:r>
                                </m:sup>
                              </m:sSubSup>
                            </m:oMath>
                          </a14:m>
                          <a:endParaRPr lang="zh-CN" sz="2200" spc="-1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bl>
              </a:graphicData>
            </a:graphic>
          </p:graphicFrame>
        </mc:Choice>
        <mc:Fallback xmlns="">
          <p:graphicFrame>
            <p:nvGraphicFramePr>
              <p:cNvPr id="4" name="表格 3"/>
              <p:cNvGraphicFramePr>
                <a:graphicFrameLocks noGrp="1"/>
              </p:cNvGraphicFramePr>
              <p:nvPr/>
            </p:nvGraphicFramePr>
            <p:xfrm>
              <a:off x="478584" y="1555084"/>
              <a:ext cx="11233247" cy="4603030"/>
            </p:xfrm>
            <a:graphic>
              <a:graphicData uri="http://schemas.openxmlformats.org/drawingml/2006/table">
                <a:tbl>
                  <a:tblPr firstRow="1" firstCol="1" bandRow="1"/>
                  <a:tblGrid>
                    <a:gridCol w="1728190"/>
                    <a:gridCol w="2376439"/>
                    <a:gridCol w="2376955"/>
                    <a:gridCol w="2376955"/>
                    <a:gridCol w="2374708"/>
                  </a:tblGrid>
                  <a:tr h="1703705">
                    <a:tc>
                      <a:txBody>
                        <a:bodyPr/>
                        <a:lstStyle/>
                        <a:p>
                          <a:pPr algn="ctr" hangingPunct="0">
                            <a:lnSpc>
                              <a:spcPct val="150000"/>
                            </a:lnSpc>
                            <a:spcAft>
                              <a:spcPts val="0"/>
                            </a:spcAft>
                          </a:pPr>
                          <a:r>
                            <a:rPr lang="zh-CN" sz="22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反应</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endParaRPr lang="zh-CN"/>
                        </a:p>
                      </a:txBody>
                      <a:tcPr marL="51753" marR="5175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blipFill>
                          <a:blip r:embed="rId2"/>
                        </a:blipFill>
                      </a:tcPr>
                    </a:tc>
                    <a:tc>
                      <a:txBody>
                        <a:bodyPr/>
                        <a:lstStyle/>
                        <a:p>
                          <a:endParaRPr lang="zh-CN"/>
                        </a:p>
                      </a:txBody>
                      <a:tcPr marL="51753" marR="5175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blipFill>
                          <a:blip r:embed="rId2"/>
                        </a:blipFill>
                      </a:tcPr>
                    </a:tc>
                    <a:tc>
                      <a:txBody>
                        <a:bodyPr/>
                        <a:lstStyle/>
                        <a:p>
                          <a:endParaRPr lang="zh-CN"/>
                        </a:p>
                      </a:txBody>
                      <a:tcPr marL="51753" marR="5175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blipFill>
                          <a:blip r:embed="rId2"/>
                        </a:blipFill>
                      </a:tcPr>
                    </a:tc>
                    <a:tc>
                      <a:txBody>
                        <a:bodyPr/>
                        <a:lstStyle/>
                        <a:p>
                          <a:endParaRPr lang="zh-CN"/>
                        </a:p>
                      </a:txBody>
                      <a:tcPr marL="51753" marR="5175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blipFill>
                          <a:blip r:embed="rId2"/>
                        </a:blipFill>
                      </a:tcPr>
                    </a:tc>
                  </a:tr>
                  <a:tr h="425852">
                    <a:tc>
                      <a:txBody>
                        <a:bodyPr/>
                        <a:lstStyle/>
                        <a:p>
                          <a:pPr algn="ctr" hangingPunct="0">
                            <a:lnSpc>
                              <a:spcPct val="150000"/>
                            </a:lnSpc>
                            <a:spcAft>
                              <a:spcPts val="0"/>
                            </a:spcAft>
                          </a:pPr>
                          <a:r>
                            <a:rPr lang="zh-CN" sz="22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改变温度</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升温</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1753" marR="5175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升温</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1753" marR="5175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降温</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1753" marR="5175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降温</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1753" marR="5175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851705">
                    <a:tc>
                      <a:txBody>
                        <a:bodyPr/>
                        <a:lstStyle/>
                        <a:p>
                          <a:pPr algn="ctr" hangingPunct="0">
                            <a:lnSpc>
                              <a:spcPct val="150000"/>
                            </a:lnSpc>
                            <a:spcAft>
                              <a:spcPts val="0"/>
                            </a:spcAft>
                          </a:pPr>
                          <a:r>
                            <a:rPr lang="zh-CN" sz="22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平衡移动方向</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正反应方向</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1753" marR="5175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逆反应方向</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1753" marR="5175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正反应方向</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1753" marR="5175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逆反应方向</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1753" marR="5175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1544955">
                    <a:tc>
                      <a:txBody>
                        <a:bodyPr/>
                        <a:lstStyle/>
                        <a:p>
                          <a:pPr algn="ctr" hangingPunct="0">
                            <a:lnSpc>
                              <a:spcPct val="150000"/>
                            </a:lnSpc>
                            <a:spcAft>
                              <a:spcPts val="0"/>
                            </a:spcAft>
                          </a:pPr>
                          <a:r>
                            <a:rPr lang="zh-CN" sz="22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速率变化</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endParaRPr lang="zh-CN"/>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blipFill>
                          <a:blip r:embed="rId2"/>
                        </a:blipFill>
                      </a:tcPr>
                    </a:tc>
                    <a:tc>
                      <a:txBody>
                        <a:bodyPr/>
                        <a:lstStyle/>
                        <a:p>
                          <a:endParaRPr lang="zh-CN"/>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blipFill>
                          <a:blip r:embed="rId2"/>
                        </a:blipFill>
                      </a:tcPr>
                    </a:tc>
                    <a:tc>
                      <a:txBody>
                        <a:bodyPr/>
                        <a:lstStyle/>
                        <a:p>
                          <a:endParaRPr lang="zh-CN"/>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blipFill>
                          <a:blip r:embed="rId2"/>
                        </a:blipFill>
                      </a:tcPr>
                    </a:tc>
                    <a:tc>
                      <a:txBody>
                        <a:bodyPr/>
                        <a:lstStyle/>
                        <a:p>
                          <a:endParaRPr lang="zh-CN"/>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blipFill>
                          <a:blip r:embed="rId2"/>
                        </a:blipFill>
                      </a:tcPr>
                    </a:tc>
                  </a:tr>
                </a:tbl>
              </a:graphicData>
            </a:graphic>
          </p:graphicFrame>
        </mc:Fallback>
      </mc:AlternateContent>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表格 3"/>
          <p:cNvGraphicFramePr>
            <a:graphicFrameLocks noGrp="1"/>
          </p:cNvGraphicFramePr>
          <p:nvPr/>
        </p:nvGraphicFramePr>
        <p:xfrm>
          <a:off x="393577" y="1124744"/>
          <a:ext cx="11318253" cy="3566160"/>
        </p:xfrm>
        <a:graphic>
          <a:graphicData uri="http://schemas.openxmlformats.org/drawingml/2006/table">
            <a:tbl>
              <a:tblPr firstRow="1" firstCol="1" bandRow="1"/>
              <a:tblGrid>
                <a:gridCol w="1754341"/>
                <a:gridCol w="2413644"/>
                <a:gridCol w="2413644"/>
                <a:gridCol w="2413644"/>
                <a:gridCol w="2322980"/>
              </a:tblGrid>
              <a:tr h="548640">
                <a:tc>
                  <a:txBody>
                    <a:bodyPr/>
                    <a:lstStyle/>
                    <a:p>
                      <a:pPr algn="ctr" hangingPunct="0">
                        <a:lnSpc>
                          <a:spcPct val="150000"/>
                        </a:lnSpc>
                        <a:spcAft>
                          <a:spcPts val="0"/>
                        </a:spcAft>
                      </a:pPr>
                      <a:r>
                        <a:rPr lang="en-US" altLang="zh-CN" sz="2400" b="1" i="1" smtClean="0">
                          <a:latin typeface="Book Antiqua" panose="02040602050305030304" pitchFamily="18" charset="0"/>
                        </a:rPr>
                        <a:t>v</a:t>
                      </a:r>
                      <a:r>
                        <a:rPr lang="zh-CN" sz="24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a:t>
                      </a: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图像</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50000"/>
                        </a:lnSpc>
                        <a:spcAft>
                          <a:spcPts val="0"/>
                        </a:spcAft>
                      </a:pPr>
                      <a:endParaRPr lang="en-US" altLang="zh-CN" sz="12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endParaRPr lang="en-US" altLang="zh-CN" sz="12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endParaRPr lang="en-US" altLang="zh-CN" sz="12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endParaRPr lang="en-US" altLang="zh-CN" sz="12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endParaRPr lang="en-US" altLang="zh-CN" sz="12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endParaRPr lang="en-US" altLang="zh-CN" sz="12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endParaRPr lang="en-US" altLang="zh-CN" sz="12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endParaRPr lang="en-US" altLang="zh-CN" sz="12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pP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pP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pP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109728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规律</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gridSpan="4">
                  <a:txBody>
                    <a:bodyPr/>
                    <a:lstStyle/>
                    <a:p>
                      <a:pPr algn="just"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在其他条件不变的情况下</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升高温度</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平衡向吸热方向移动</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降低温度</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平衡向放热方向移动</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hMerge="1">
                  <a:tcPr/>
                </a:tc>
                <a:tc hMerge="1">
                  <a:tcPr/>
                </a:tc>
                <a:tc hMerge="1">
                  <a:tcPr/>
                </a:tc>
              </a:tr>
            </a:tbl>
          </a:graphicData>
        </a:graphic>
      </p:graphicFrame>
      <p:pic>
        <p:nvPicPr>
          <p:cNvPr id="15368" name="cx493.jpg"/>
          <p:cNvPicPr>
            <a:picLocks noChangeAspect="1" noChangeArrowheads="1"/>
          </p:cNvPicPr>
          <p:nvPr/>
        </p:nvPicPr>
        <p:blipFill>
          <a:blip r:embed="rId1" cstate="print">
            <a:clrChange>
              <a:clrFrom>
                <a:srgbClr val="FFFFFE"/>
              </a:clrFrom>
              <a:clrTo>
                <a:srgbClr val="FFFFFE">
                  <a:alpha val="0"/>
                </a:srgbClr>
              </a:clrTo>
            </a:clrChange>
            <a:extLst>
              <a:ext uri="{28A0092B-C50C-407E-A947-70E740481C1C}">
                <a14:useLocalDpi xmlns:a14="http://schemas.microsoft.com/office/drawing/2010/main" val="0"/>
              </a:ext>
            </a:extLst>
          </a:blip>
          <a:srcRect/>
          <a:stretch>
            <a:fillRect/>
          </a:stretch>
        </p:blipFill>
        <p:spPr bwMode="auto">
          <a:xfrm>
            <a:off x="2350790" y="1475319"/>
            <a:ext cx="2024894" cy="1754909"/>
          </a:xfrm>
          <a:prstGeom prst="rect">
            <a:avLst/>
          </a:prstGeom>
          <a:noFill/>
          <a:extLst>
            <a:ext uri="{909E8E84-426E-40DD-AFC4-6F175D3DCCD1}">
              <a14:hiddenFill xmlns:a14="http://schemas.microsoft.com/office/drawing/2010/main">
                <a:solidFill>
                  <a:srgbClr val="FFFFFF"/>
                </a:solidFill>
              </a14:hiddenFill>
            </a:ext>
          </a:extLst>
        </p:spPr>
      </p:pic>
      <p:pic>
        <p:nvPicPr>
          <p:cNvPr id="15367" name="cx494.jpg"/>
          <p:cNvPicPr>
            <a:picLocks noChangeAspect="1" noChangeArrowheads="1"/>
          </p:cNvPicPr>
          <p:nvPr/>
        </p:nvPicPr>
        <p:blipFill>
          <a:blip r:embed="rId2" cstate="print">
            <a:clrChange>
              <a:clrFrom>
                <a:srgbClr val="FFFFFE"/>
              </a:clrFrom>
              <a:clrTo>
                <a:srgbClr val="FFFFFE">
                  <a:alpha val="0"/>
                </a:srgbClr>
              </a:clrTo>
            </a:clrChange>
            <a:extLst>
              <a:ext uri="{28A0092B-C50C-407E-A947-70E740481C1C}">
                <a14:useLocalDpi xmlns:a14="http://schemas.microsoft.com/office/drawing/2010/main" val="0"/>
              </a:ext>
            </a:extLst>
          </a:blip>
          <a:srcRect/>
          <a:stretch>
            <a:fillRect/>
          </a:stretch>
        </p:blipFill>
        <p:spPr bwMode="auto">
          <a:xfrm>
            <a:off x="4846772" y="1392176"/>
            <a:ext cx="1874716" cy="1930400"/>
          </a:xfrm>
          <a:prstGeom prst="rect">
            <a:avLst/>
          </a:prstGeom>
          <a:noFill/>
          <a:extLst>
            <a:ext uri="{909E8E84-426E-40DD-AFC4-6F175D3DCCD1}">
              <a14:hiddenFill xmlns:a14="http://schemas.microsoft.com/office/drawing/2010/main">
                <a:solidFill>
                  <a:srgbClr val="FFFFFF"/>
                </a:solidFill>
              </a14:hiddenFill>
            </a:ext>
          </a:extLst>
        </p:spPr>
      </p:pic>
      <p:pic>
        <p:nvPicPr>
          <p:cNvPr id="15366" name="cx495.jpg"/>
          <p:cNvPicPr>
            <a:picLocks noChangeAspect="1" noChangeArrowheads="1"/>
          </p:cNvPicPr>
          <p:nvPr/>
        </p:nvPicPr>
        <p:blipFill>
          <a:blip r:embed="rId3" cstate="print">
            <a:clrChange>
              <a:clrFrom>
                <a:srgbClr val="FFFFFE"/>
              </a:clrFrom>
              <a:clrTo>
                <a:srgbClr val="FFFFFE">
                  <a:alpha val="0"/>
                </a:srgbClr>
              </a:clrTo>
            </a:clrChange>
            <a:extLst>
              <a:ext uri="{28A0092B-C50C-407E-A947-70E740481C1C}">
                <a14:useLocalDpi xmlns:a14="http://schemas.microsoft.com/office/drawing/2010/main" val="0"/>
              </a:ext>
            </a:extLst>
          </a:blip>
          <a:srcRect/>
          <a:stretch>
            <a:fillRect/>
          </a:stretch>
        </p:blipFill>
        <p:spPr bwMode="auto">
          <a:xfrm>
            <a:off x="7308251" y="1409444"/>
            <a:ext cx="1704287" cy="1754909"/>
          </a:xfrm>
          <a:prstGeom prst="rect">
            <a:avLst/>
          </a:prstGeom>
          <a:noFill/>
          <a:extLst>
            <a:ext uri="{909E8E84-426E-40DD-AFC4-6F175D3DCCD1}">
              <a14:hiddenFill xmlns:a14="http://schemas.microsoft.com/office/drawing/2010/main">
                <a:solidFill>
                  <a:srgbClr val="FFFFFF"/>
                </a:solidFill>
              </a14:hiddenFill>
            </a:ext>
          </a:extLst>
        </p:spPr>
      </p:pic>
      <p:pic>
        <p:nvPicPr>
          <p:cNvPr id="15365" name="cx496.jpg"/>
          <p:cNvPicPr>
            <a:picLocks noChangeAspect="1" noChangeArrowheads="1"/>
          </p:cNvPicPr>
          <p:nvPr/>
        </p:nvPicPr>
        <p:blipFill>
          <a:blip r:embed="rId4" cstate="print">
            <a:clrChange>
              <a:clrFrom>
                <a:srgbClr val="FFFFFE"/>
              </a:clrFrom>
              <a:clrTo>
                <a:srgbClr val="FFFFFE">
                  <a:alpha val="0"/>
                </a:srgbClr>
              </a:clrTo>
            </a:clrChange>
            <a:extLst>
              <a:ext uri="{28A0092B-C50C-407E-A947-70E740481C1C}">
                <a14:useLocalDpi xmlns:a14="http://schemas.microsoft.com/office/drawing/2010/main" val="0"/>
              </a:ext>
            </a:extLst>
          </a:blip>
          <a:srcRect/>
          <a:stretch>
            <a:fillRect/>
          </a:stretch>
        </p:blipFill>
        <p:spPr bwMode="auto">
          <a:xfrm>
            <a:off x="9614699" y="1462670"/>
            <a:ext cx="2024894" cy="1754909"/>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308324"/>
          </a:xfrm>
        </p:spPr>
        <p:txBody>
          <a:bodyPr/>
          <a:lstStyle/>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催化剂对化学平衡移动的影响</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加入正催</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化</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剂，</a:t>
            </a:r>
            <a:r>
              <a:rPr lang="en-US" altLang="zh-CN" b="1" i="1" smtClean="0">
                <a:latin typeface="Book Antiqua" panose="02040602050305030304" pitchFamily="18" charset="0"/>
              </a:rPr>
              <a:t>v</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图像如图</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使用催化剂与不使用催化剂，</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α</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图像如图</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表示无催化剂时</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的转化率随时间的变化</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表示有催化剂时</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的转化率随时间的变化</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mm613a.jpg" descr="id:2147493631;FounderCES"/>
          <p:cNvPicPr/>
          <p:nvPr/>
        </p:nvPicPr>
        <p:blipFill>
          <a:blip r:embed="rId1"/>
          <a:stretch>
            <a:fillRect/>
          </a:stretch>
        </p:blipFill>
        <p:spPr>
          <a:xfrm>
            <a:off x="1297647" y="3110651"/>
            <a:ext cx="2555757" cy="2478589"/>
          </a:xfrm>
          <a:prstGeom prst="rect">
            <a:avLst/>
          </a:prstGeom>
        </p:spPr>
      </p:pic>
      <p:pic>
        <p:nvPicPr>
          <p:cNvPr id="4" name="mm614.jpg" descr="id:2147493638;FounderCES"/>
          <p:cNvPicPr/>
          <p:nvPr/>
        </p:nvPicPr>
        <p:blipFill>
          <a:blip r:embed="rId2"/>
          <a:stretch>
            <a:fillRect/>
          </a:stretch>
        </p:blipFill>
        <p:spPr>
          <a:xfrm>
            <a:off x="5952762" y="3222474"/>
            <a:ext cx="2911764" cy="2320636"/>
          </a:xfrm>
          <a:prstGeom prst="rect">
            <a:avLst/>
          </a:prstGeom>
        </p:spPr>
      </p:pic>
      <p:sp>
        <p:nvSpPr>
          <p:cNvPr id="6" name="矩形 5"/>
          <p:cNvSpPr/>
          <p:nvPr/>
        </p:nvSpPr>
        <p:spPr>
          <a:xfrm>
            <a:off x="2206774" y="5589240"/>
            <a:ext cx="647934" cy="646331"/>
          </a:xfrm>
          <a:prstGeom prst="rect">
            <a:avLst/>
          </a:prstGeom>
        </p:spPr>
        <p:txBody>
          <a:bodyPr wrap="none">
            <a:spAutoFit/>
          </a:bodyPr>
          <a:lstStyle/>
          <a:p>
            <a:pPr algn="ctr">
              <a:lnSpc>
                <a:spcPct val="150000"/>
              </a:lnSpc>
              <a:spcAft>
                <a:spcPts val="0"/>
              </a:spcAft>
            </a:pPr>
            <a:r>
              <a:rPr lang="zh-CN" altLang="zh-CN" sz="2400">
                <a:solidFill>
                  <a:srgbClr val="000000"/>
                </a:solidFill>
                <a:cs typeface="Times New Roman" panose="02020603050405020304" pitchFamily="18" charset="0"/>
              </a:rPr>
              <a:t>图</a:t>
            </a:r>
            <a:r>
              <a:rPr lang="en-US" altLang="zh-CN" sz="2400">
                <a:solidFill>
                  <a:srgbClr val="000000"/>
                </a:solidFill>
                <a:cs typeface="Times New Roman" panose="02020603050405020304" pitchFamily="18" charset="0"/>
              </a:rPr>
              <a:t>1</a:t>
            </a:r>
            <a:endParaRPr lang="zh-CN" altLang="zh-CN" sz="1200">
              <a:solidFill>
                <a:srgbClr val="000000"/>
              </a:solidFill>
              <a:cs typeface="Times New Roman" panose="02020603050405020304" pitchFamily="18" charset="0"/>
            </a:endParaRPr>
          </a:p>
        </p:txBody>
      </p:sp>
      <p:sp>
        <p:nvSpPr>
          <p:cNvPr id="7" name="矩形 6"/>
          <p:cNvSpPr/>
          <p:nvPr/>
        </p:nvSpPr>
        <p:spPr>
          <a:xfrm>
            <a:off x="7084677" y="5600865"/>
            <a:ext cx="647933" cy="576248"/>
          </a:xfrm>
          <a:prstGeom prst="rect">
            <a:avLst/>
          </a:prstGeom>
        </p:spPr>
        <p:txBody>
          <a:bodyPr wrap="none">
            <a:spAutoFit/>
          </a:bodyPr>
          <a:lstStyle/>
          <a:p>
            <a:pPr algn="ctr">
              <a:lnSpc>
                <a:spcPct val="150000"/>
              </a:lnSpc>
              <a:spcAft>
                <a:spcPts val="0"/>
              </a:spcAft>
            </a:pPr>
            <a:r>
              <a:rPr lang="zh-CN" altLang="zh-CN" sz="2400" smtClean="0">
                <a:solidFill>
                  <a:srgbClr val="000000"/>
                </a:solidFill>
                <a:cs typeface="Times New Roman" panose="02020603050405020304" pitchFamily="18" charset="0"/>
              </a:rPr>
              <a:t>图</a:t>
            </a:r>
            <a:r>
              <a:rPr lang="en-US" altLang="zh-CN" sz="2400" smtClean="0">
                <a:solidFill>
                  <a:srgbClr val="000000"/>
                </a:solidFill>
                <a:cs typeface="Times New Roman" panose="02020603050405020304" pitchFamily="18" charset="0"/>
              </a:rPr>
              <a:t>2</a:t>
            </a:r>
            <a:endParaRPr lang="zh-CN" altLang="zh-CN" sz="1200">
              <a:solidFill>
                <a:srgbClr val="000000"/>
              </a:solidFill>
              <a:cs typeface="Times New Roman" panose="02020603050405020304" pitchFamily="18" charset="0"/>
            </a:endParaRP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6248"/>
          </a:xfrm>
        </p:spPr>
        <p:txBody>
          <a:bodyPr/>
          <a:lstStyle/>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用速率分析化学平衡移动的一般思路</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mm615.jpg" descr="id:2147493645;FounderCES"/>
          <p:cNvPicPr/>
          <p:nvPr/>
        </p:nvPicPr>
        <p:blipFill>
          <a:blip r:embed="rId1">
            <a:clrChange>
              <a:clrFrom>
                <a:srgbClr val="FFFFFE"/>
              </a:clrFrom>
              <a:clrTo>
                <a:srgbClr val="FFFFFE">
                  <a:alpha val="0"/>
                </a:srgbClr>
              </a:clrTo>
            </a:clrChange>
          </a:blip>
          <a:stretch>
            <a:fillRect/>
          </a:stretch>
        </p:blipFill>
        <p:spPr>
          <a:xfrm>
            <a:off x="3414704" y="1556792"/>
            <a:ext cx="5361004" cy="2792377"/>
          </a:xfrm>
          <a:prstGeom prst="rect">
            <a:avLst/>
          </a:prstGeom>
        </p:spPr>
      </p:pic>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24典例1.EPS" descr="id:2147491912;FounderCES"/>
          <p:cNvPicPr/>
          <p:nvPr/>
        </p:nvPicPr>
        <p:blipFill>
          <a:blip r:embed="rId1"/>
          <a:stretch>
            <a:fillRect/>
          </a:stretch>
        </p:blipFill>
        <p:spPr>
          <a:xfrm>
            <a:off x="502697" y="899362"/>
            <a:ext cx="1056005" cy="339725"/>
          </a:xfrm>
          <a:prstGeom prst="rect">
            <a:avLst/>
          </a:prstGeom>
        </p:spPr>
      </p:pic>
      <p:pic>
        <p:nvPicPr>
          <p:cNvPr id="8" name="24答案.EPS" descr="id:2147491933;FounderCES"/>
          <p:cNvPicPr/>
          <p:nvPr/>
        </p:nvPicPr>
        <p:blipFill>
          <a:blip r:embed="rId2"/>
          <a:stretch>
            <a:fillRect/>
          </a:stretch>
        </p:blipFill>
        <p:spPr>
          <a:xfrm>
            <a:off x="461198" y="4867666"/>
            <a:ext cx="787210" cy="280099"/>
          </a:xfrm>
          <a:prstGeom prst="rect">
            <a:avLst/>
          </a:prstGeom>
        </p:spPr>
      </p:pic>
      <mc:AlternateContent xmlns:mc="http://schemas.openxmlformats.org/markup-compatibility/2006">
        <mc:Choice xmlns:a14="http://schemas.microsoft.com/office/drawing/2010/main" Requires="a14">
          <p:sp>
            <p:nvSpPr>
              <p:cNvPr id="3" name="内容占位符 2"/>
              <p:cNvSpPr>
                <a:spLocks noGrp="1"/>
              </p:cNvSpPr>
              <p:nvPr>
                <p:ph idx="1"/>
              </p:nvPr>
            </p:nvSpPr>
            <p:spPr>
              <a:xfrm>
                <a:off x="360854" y="728868"/>
                <a:ext cx="11485848" cy="4616648"/>
              </a:xfrm>
            </p:spPr>
            <p:txBody>
              <a:bodyPr/>
              <a:lstStyle/>
              <a:p>
                <a:pPr hangingPunct="0">
                  <a:spcAft>
                    <a:spcPts val="0"/>
                  </a:spcAft>
                </a:pP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2025</a:t>
                </a: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陕西西安阶段练习</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密闭容器中发生反应</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2SO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14:m>
                  <m:oMath xmlns:m="http://schemas.openxmlformats.org/officeDocument/2006/math">
                    <m:r>
                      <m:rPr>
                        <m:nor/>
                      </m:rPr>
                      <a:rPr lang="en-US" altLang="zh-CN" spc="-500">
                        <a:solidFill>
                          <a:srgbClr val="000000"/>
                        </a:solidFill>
                        <a:latin typeface="Cambria Math" panose="02040503050406030204" pitchFamily="18" charset="0"/>
                        <a:ea typeface="宋体" panose="02010600030101010101" pitchFamily="2" charset="-122"/>
                        <a:cs typeface="Cambria Math" panose="02040503050406030204" pitchFamily="18" charset="0"/>
                      </a:rPr>
                      <m:t>⥫</m:t>
                    </m:r>
                    <m:r>
                      <m:rPr>
                        <m:nor/>
                      </m:rPr>
                      <a:rPr lang="en-US" altLang="zh-CN">
                        <a:solidFill>
                          <a:srgbClr val="000000"/>
                        </a:solidFill>
                        <a:latin typeface="Cambria Math" panose="02040503050406030204" pitchFamily="18" charset="0"/>
                        <a:ea typeface="宋体" panose="02010600030101010101" pitchFamily="2" charset="-122"/>
                        <a:cs typeface="Cambria Math" panose="02040503050406030204" pitchFamily="18" charset="0"/>
                      </a:rPr>
                      <m:t>⥬</m:t>
                    </m:r>
                  </m:oMath>
                </a14:m>
                <a:r>
                  <a:rPr lang="en-US" altLang="zh-CN" sz="28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2SO</a:t>
                </a:r>
                <a:r>
                  <a:rPr lang="en-US" altLang="zh-CN" b="1" baseline="-25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，达到平衡后，只改变某一个条件时，反应速率与反应时间的关系如图所示。下列说法错误的</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时刻改变的条件为升温</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baseline="-25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时刻改变的条件为使用催化剂</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a:t>
                </a:r>
                <a:r>
                  <a:rPr lang="en-US" altLang="zh-CN" b="1" baseline="-25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的百分含量最高的时间段是</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baseline="-25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时刻从反应体系中分离出部分</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smtClean="0">
                    <a:latin typeface="Book Antiqua" panose="02040602050305030304" pitchFamily="18" charset="0"/>
                  </a:rPr>
                  <a:t>v</a:t>
                </a:r>
                <a:r>
                  <a:rPr lang="zh-CN" altLang="zh-CN" b="1" baseline="-25000"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i="1" dirty="0" smtClean="0">
                    <a:latin typeface="Book Antiqua" panose="02040602050305030304" pitchFamily="18" charset="0"/>
                  </a:rPr>
                  <a:t>v</a:t>
                </a:r>
                <a:r>
                  <a:rPr lang="zh-CN" altLang="zh-CN" b="1" baseline="-25000"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逆</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立刻减小</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且</a:t>
                </a:r>
                <a:r>
                  <a:rPr lang="en-US" altLang="zh-CN" b="1" i="1" dirty="0">
                    <a:latin typeface="Book Antiqua" panose="02040602050305030304" pitchFamily="18" charset="0"/>
                  </a:rPr>
                  <a:t>v</a:t>
                </a:r>
                <a:r>
                  <a:rPr lang="zh-CN" altLang="zh-CN" b="1" baseline="-25000"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smtClean="0">
                    <a:latin typeface="Book Antiqua" panose="02040602050305030304" pitchFamily="18" charset="0"/>
                  </a:rPr>
                  <a:t>v</a:t>
                </a:r>
                <a:r>
                  <a:rPr lang="zh-CN" altLang="zh-CN" b="1" baseline="-25000"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逆</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r>
                  <a:rPr lang="en-US" altLang="zh-CN" b="1" dirty="0" smtClean="0">
                    <a:solidFill>
                      <a:srgbClr val="000000"/>
                    </a:solidFill>
                    <a:latin typeface="Times New Roman" panose="02020603050405020304" pitchFamily="18" charset="0"/>
                    <a:ea typeface="宋体" panose="02010600030101010101" pitchFamily="2" charset="-122"/>
                  </a:rPr>
                  <a:t>            D</a:t>
                </a:r>
                <a:endParaRPr lang="zh-CN" altLang="en-US" dirty="0"/>
              </a:p>
            </p:txBody>
          </p:sp>
        </mc:Choice>
        <mc:Fallback>
          <p:sp>
            <p:nvSpPr>
              <p:cNvPr id="3" name="内容占位符 2"/>
              <p:cNvSpPr>
                <a:spLocks noRot="1" noChangeAspect="1" noMove="1" noResize="1" noEditPoints="1" noAdjustHandles="1" noChangeArrowheads="1" noChangeShapeType="1" noTextEdit="1"/>
              </p:cNvSpPr>
              <p:nvPr>
                <p:ph idx="1"/>
              </p:nvPr>
            </p:nvSpPr>
            <p:spPr>
              <a:xfrm>
                <a:off x="360854" y="728868"/>
                <a:ext cx="11485848" cy="4616648"/>
              </a:xfrm>
              <a:blipFill rotWithShape="1">
                <a:blip r:embed="rId3"/>
                <a:stretch>
                  <a:fillRect l="-2" t="-11" r="1" b="2"/>
                </a:stretch>
              </a:blipFill>
            </p:spPr>
            <p:txBody>
              <a:bodyPr/>
              <a:lstStyle/>
              <a:p>
                <a:r>
                  <a:rPr lang="zh-CN" altLang="en-US">
                    <a:noFill/>
                  </a:rPr>
                  <a:t> </a:t>
                </a:r>
              </a:p>
            </p:txBody>
          </p:sp>
        </mc:Fallback>
      </mc:AlternateContent>
      <p:pic>
        <p:nvPicPr>
          <p:cNvPr id="6" name="bt1.jpg" descr="id:2147493659;FounderCES"/>
          <p:cNvPicPr/>
          <p:nvPr/>
        </p:nvPicPr>
        <p:blipFill>
          <a:blip r:embed="rId4">
            <a:clrChange>
              <a:clrFrom>
                <a:srgbClr val="FFFFFE"/>
              </a:clrFrom>
              <a:clrTo>
                <a:srgbClr val="FFFFFE">
                  <a:alpha val="0"/>
                </a:srgbClr>
              </a:clrTo>
            </a:clrChange>
          </a:blip>
          <a:stretch>
            <a:fillRect/>
          </a:stretch>
        </p:blipFill>
        <p:spPr>
          <a:xfrm>
            <a:off x="6815286" y="1916832"/>
            <a:ext cx="3114040" cy="210185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632311"/>
          </a:xfrm>
        </p:spPr>
        <p:txBody>
          <a:bodyPr/>
          <a:lstStyle/>
          <a:p>
            <a:pPr hangingPunct="0">
              <a:spcAft>
                <a:spcPts val="0"/>
              </a:spcAft>
            </a:pPr>
            <a:r>
              <a:rPr lang="en-US" altLang="zh-CN" b="1" u="wavy" dirty="0" smtClean="0">
                <a:solidFill>
                  <a:srgbClr val="000000"/>
                </a:solidFill>
                <a:uFill>
                  <a:solidFill>
                    <a:srgbClr val="00B0F0"/>
                  </a:solidFill>
                </a:u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u="wavy" dirty="0" smtClean="0">
                <a:solidFill>
                  <a:srgbClr val="000000"/>
                </a:solidFill>
                <a:uFill>
                  <a:solidFill>
                    <a:srgbClr val="00B0F0"/>
                  </a:solidFill>
                </a:uFill>
                <a:latin typeface="Times New Roman" panose="02020603050405020304" pitchFamily="18" charset="0"/>
                <a:ea typeface="楷体" panose="02010609060101010101" pitchFamily="49" charset="-122"/>
                <a:cs typeface="Times New Roman" panose="02020603050405020304" pitchFamily="18" charset="0"/>
              </a:rPr>
              <a:t>该</a:t>
            </a:r>
            <a:r>
              <a:rPr lang="zh-CN" altLang="zh-CN" b="1" u="wavy" dirty="0">
                <a:solidFill>
                  <a:srgbClr val="000000"/>
                </a:solidFill>
                <a:uFill>
                  <a:solidFill>
                    <a:srgbClr val="00B0F0"/>
                  </a:solidFill>
                </a:uFill>
                <a:latin typeface="Times New Roman" panose="02020603050405020304" pitchFamily="18" charset="0"/>
                <a:ea typeface="楷体" panose="02010609060101010101" pitchFamily="49" charset="-122"/>
                <a:cs typeface="Times New Roman" panose="02020603050405020304" pitchFamily="18" charset="0"/>
              </a:rPr>
              <a:t>反应为气体体积减小的放热反应</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时刻若</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加压</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平衡</a:t>
            </a: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pP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正向</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移动</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若使用催化剂平衡不移动</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现改变条件后正</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逆反</a:t>
            </a: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pP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应</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速率都加</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快</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smtClean="0">
                <a:latin typeface="Book Antiqua" panose="02040602050305030304" pitchFamily="18" charset="0"/>
              </a:rPr>
              <a:t>v</a:t>
            </a:r>
            <a:r>
              <a:rPr lang="zh-CN" altLang="zh-CN" b="1" baseline="-25000"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smtClean="0">
                <a:latin typeface="Book Antiqua" panose="02040602050305030304" pitchFamily="18" charset="0"/>
              </a:rPr>
              <a:t>v</a:t>
            </a:r>
            <a:r>
              <a:rPr lang="zh-CN" altLang="zh-CN" b="1" baseline="-25000"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逆</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即平衡逆向移动</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说明是升高</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温度</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该反应是气体体积减小的放热反应</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若加压</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平衡</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正向</a:t>
            </a: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hangingPunct="0">
              <a:spcAft>
                <a:spcPts val="0"/>
              </a:spcAft>
            </a:pP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移动</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若升高温度平衡逆向移动</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时刻改变条件后正、逆反应速率都加快</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smtClean="0">
                <a:latin typeface="Book Antiqua" panose="02040602050305030304" pitchFamily="18" charset="0"/>
              </a:rPr>
              <a:t>v</a:t>
            </a:r>
            <a:r>
              <a:rPr lang="zh-CN" altLang="zh-CN" b="1" baseline="-2500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i="1" smtClean="0">
                <a:latin typeface="Book Antiqua" panose="02040602050305030304" pitchFamily="18" charset="0"/>
              </a:rPr>
              <a:t>v</a:t>
            </a:r>
            <a:r>
              <a:rPr lang="zh-CN" altLang="zh-CN" b="1" baseline="-25000"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逆</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即平衡不移动</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则改变的条件为使用催化剂</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时刻后平衡逆向移动</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三氧化硫的百分含量减小</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时刻后平衡不移动</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时刻后平衡逆向移动</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三氧化硫的百分含量减小</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的百分含量最高的时间段是</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时刻从反应体系中分离出部分</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三氧化硫物质的量浓度减小</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此时</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刻</a:t>
            </a:r>
            <a:r>
              <a:rPr lang="en-US" altLang="zh-CN" b="1" i="1" dirty="0">
                <a:latin typeface="Book Antiqua" panose="02040602050305030304" pitchFamily="18" charset="0"/>
              </a:rPr>
              <a:t>v</a:t>
            </a:r>
            <a:r>
              <a:rPr lang="zh-CN" altLang="zh-CN" b="1" baseline="-25000"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不变</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smtClean="0">
                <a:latin typeface="Book Antiqua" panose="02040602050305030304" pitchFamily="18" charset="0"/>
              </a:rPr>
              <a:t>v</a:t>
            </a:r>
            <a:r>
              <a:rPr lang="zh-CN" altLang="zh-CN" b="1" baseline="-25000"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逆</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立刻减小</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平衡正向移动</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即</a:t>
            </a:r>
            <a:r>
              <a:rPr lang="en-US" altLang="zh-CN" b="1" i="1" dirty="0">
                <a:latin typeface="Book Antiqua" panose="02040602050305030304" pitchFamily="18" charset="0"/>
              </a:rPr>
              <a:t>v</a:t>
            </a:r>
            <a:r>
              <a:rPr lang="zh-CN" altLang="zh-CN" b="1" baseline="-25000"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latin typeface="Book Antiqua" panose="02040602050305030304" pitchFamily="18" charset="0"/>
              </a:rPr>
              <a:t> v</a:t>
            </a:r>
            <a:r>
              <a:rPr lang="zh-CN" altLang="zh-CN" b="1" baseline="-25000"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逆</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24解析.EPS" descr="id:2147493666;FounderCES"/>
          <p:cNvPicPr/>
          <p:nvPr/>
        </p:nvPicPr>
        <p:blipFill>
          <a:blip r:embed="rId1"/>
          <a:stretch>
            <a:fillRect/>
          </a:stretch>
        </p:blipFill>
        <p:spPr>
          <a:xfrm>
            <a:off x="513767" y="976003"/>
            <a:ext cx="703695" cy="250536"/>
          </a:xfrm>
          <a:prstGeom prst="rect">
            <a:avLst/>
          </a:prstGeom>
        </p:spPr>
      </p:pic>
      <p:pic>
        <p:nvPicPr>
          <p:cNvPr id="5" name="bt1.jpg" descr="id:2147493659;FounderCES"/>
          <p:cNvPicPr/>
          <p:nvPr/>
        </p:nvPicPr>
        <p:blipFill>
          <a:blip r:embed="rId2">
            <a:clrChange>
              <a:clrFrom>
                <a:srgbClr val="FFFFFE"/>
              </a:clrFrom>
              <a:clrTo>
                <a:srgbClr val="FFFFFE">
                  <a:alpha val="0"/>
                </a:srgbClr>
              </a:clrTo>
            </a:clrChange>
          </a:blip>
          <a:stretch>
            <a:fillRect/>
          </a:stretch>
        </p:blipFill>
        <p:spPr>
          <a:xfrm>
            <a:off x="8781764" y="861585"/>
            <a:ext cx="3114040" cy="2101850"/>
          </a:xfrm>
          <a:prstGeom prst="rect">
            <a:avLst/>
          </a:prstGeom>
        </p:spPr>
      </p:pic>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1"/>
          <a:stretch>
            <a:fillRect/>
          </a:stretch>
        </p:blipFill>
        <p:spPr>
          <a:xfrm>
            <a:off x="343710" y="764704"/>
            <a:ext cx="11502992" cy="4248472"/>
          </a:xfrm>
          <a:prstGeom prst="rect">
            <a:avLst/>
          </a:prstGeom>
        </p:spPr>
      </p:pic>
      <p:sp>
        <p:nvSpPr>
          <p:cNvPr id="5" name="内容占位符 4"/>
          <p:cNvSpPr>
            <a:spLocks noGrp="1"/>
          </p:cNvSpPr>
          <p:nvPr>
            <p:ph idx="1"/>
          </p:nvPr>
        </p:nvSpPr>
        <p:spPr>
          <a:xfrm>
            <a:off x="360854" y="746120"/>
            <a:ext cx="11485848" cy="1200329"/>
          </a:xfrm>
        </p:spPr>
        <p:txBody>
          <a:bodyPr/>
          <a:lstStyle/>
          <a:p>
            <a:pPr hangingPunct="0">
              <a:spcAft>
                <a:spcPts val="0"/>
              </a:spcAft>
            </a:pPr>
            <a:r>
              <a:rPr lang="en-US"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根</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据速率</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时间图中瞬间</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时</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刻</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smtClean="0">
                <a:latin typeface="Book Antiqua" panose="02040602050305030304" pitchFamily="18" charset="0"/>
              </a:rPr>
              <a:t> </a:t>
            </a:r>
            <a:r>
              <a:rPr lang="en-US" altLang="zh-CN" b="1" i="1">
                <a:latin typeface="Book Antiqua" panose="02040602050305030304" pitchFamily="18" charset="0"/>
              </a:rPr>
              <a:t>v</a:t>
            </a:r>
            <a:r>
              <a:rPr lang="zh-CN" altLang="zh-CN" b="1" baseline="-2500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正</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r>
              <a:rPr lang="en-US" altLang="zh-CN" b="1" i="1" smtClean="0">
                <a:latin typeface="Book Antiqua" panose="02040602050305030304" pitchFamily="18" charset="0"/>
              </a:rPr>
              <a:t>v</a:t>
            </a:r>
            <a:r>
              <a:rPr lang="zh-CN" altLang="zh-CN" b="1" baseline="-25000"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逆</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的变化情况</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确定外界条件的变化。一般情况下</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顿有所悟.EPS" descr="id:2147493680;FounderCES"/>
          <p:cNvPicPr/>
          <p:nvPr/>
        </p:nvPicPr>
        <p:blipFill>
          <a:blip r:embed="rId2"/>
          <a:stretch>
            <a:fillRect/>
          </a:stretch>
        </p:blipFill>
        <p:spPr>
          <a:xfrm>
            <a:off x="490714" y="896102"/>
            <a:ext cx="1572044" cy="344221"/>
          </a:xfrm>
          <a:prstGeom prst="rect">
            <a:avLst/>
          </a:prstGeom>
        </p:spPr>
      </p:pic>
      <p:graphicFrame>
        <p:nvGraphicFramePr>
          <p:cNvPr id="3" name="表格 2"/>
          <p:cNvGraphicFramePr>
            <a:graphicFrameLocks noGrp="1"/>
          </p:cNvGraphicFramePr>
          <p:nvPr/>
        </p:nvGraphicFramePr>
        <p:xfrm>
          <a:off x="406576" y="1916832"/>
          <a:ext cx="11377262" cy="2743200"/>
        </p:xfrm>
        <a:graphic>
          <a:graphicData uri="http://schemas.openxmlformats.org/drawingml/2006/table">
            <a:tbl>
              <a:tblPr firstRow="1" firstCol="1" bandRow="1"/>
              <a:tblGrid>
                <a:gridCol w="4752526"/>
                <a:gridCol w="6624736"/>
              </a:tblGrid>
              <a:tr h="0">
                <a:tc>
                  <a:txBody>
                    <a:bodyPr/>
                    <a:lstStyle/>
                    <a:p>
                      <a:pPr algn="ctr" hangingPunct="0">
                        <a:lnSpc>
                          <a:spcPct val="150000"/>
                        </a:lnSpc>
                        <a:spcAft>
                          <a:spcPts val="0"/>
                        </a:spcAft>
                      </a:pPr>
                      <a:r>
                        <a:rPr lang="zh-CN" sz="24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瞬间时刻</a:t>
                      </a:r>
                      <a:r>
                        <a:rPr lang="zh-CN" sz="2400" b="1"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400" b="1" i="1" dirty="0" smtClean="0">
                          <a:latin typeface="Book Antiqua" panose="02040602050305030304" pitchFamily="18" charset="0"/>
                        </a:rPr>
                        <a:t>v</a:t>
                      </a:r>
                      <a:r>
                        <a:rPr lang="zh-CN" sz="2400" b="1" baseline="-25000" dirty="0" smtClean="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正</a:t>
                      </a:r>
                      <a:r>
                        <a:rPr lang="zh-CN" sz="2400" b="1" dirty="0" smtClean="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a:t>
                      </a:r>
                      <a:r>
                        <a:rPr lang="en-US" altLang="zh-CN" sz="2400" b="1" i="1" dirty="0" smtClean="0">
                          <a:latin typeface="Book Antiqua" panose="02040602050305030304" pitchFamily="18" charset="0"/>
                        </a:rPr>
                        <a:t>v</a:t>
                      </a:r>
                      <a:r>
                        <a:rPr lang="zh-CN" sz="2400" b="1" baseline="-25000" dirty="0" smtClean="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逆</a:t>
                      </a:r>
                      <a:r>
                        <a:rPr lang="zh-CN" sz="24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的变化情况</a:t>
                      </a:r>
                      <a:endParaRPr 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外界条件</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r>
              <a:tr h="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一增、一不变</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改变某物质的浓度</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0">
                <a:tc>
                  <a:txBody>
                    <a:bodyPr/>
                    <a:lstStyle/>
                    <a:p>
                      <a:pPr algn="ctr" hangingPunct="0">
                        <a:lnSpc>
                          <a:spcPct val="150000"/>
                        </a:lnSpc>
                        <a:spcAft>
                          <a:spcPts val="0"/>
                        </a:spcAft>
                      </a:pPr>
                      <a:r>
                        <a:rPr lang="en-US" altLang="zh-CN" sz="2400" b="1" i="1" smtClean="0">
                          <a:latin typeface="Book Antiqua" panose="02040602050305030304" pitchFamily="18" charset="0"/>
                        </a:rPr>
                        <a:t>v</a:t>
                      </a:r>
                      <a:r>
                        <a:rPr lang="zh-CN" sz="2400" b="1" baseline="-25000"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正</a:t>
                      </a:r>
                      <a:r>
                        <a:rPr lang="zh-CN" sz="24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a:t>
                      </a:r>
                      <a:r>
                        <a:rPr lang="en-US" altLang="zh-CN" sz="2400" b="1" i="1" smtClean="0">
                          <a:latin typeface="Book Antiqua" panose="02040602050305030304" pitchFamily="18" charset="0"/>
                        </a:rPr>
                        <a:t>v</a:t>
                      </a:r>
                      <a:r>
                        <a:rPr lang="zh-CN" sz="2400" b="1" baseline="-25000" dirty="0"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逆</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都改变</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且改变幅度</a:t>
                      </a:r>
                      <a:r>
                        <a:rPr lang="zh-CN" sz="2400" b="1" dirty="0"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不</a:t>
                      </a:r>
                      <a:endParaRPr lang="en-US" altLang="zh-CN" sz="2400" b="1" dirty="0"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endParaRPr>
                    </a:p>
                    <a:p>
                      <a:pPr algn="ctr" hangingPunct="0">
                        <a:lnSpc>
                          <a:spcPct val="150000"/>
                        </a:lnSpc>
                        <a:spcAft>
                          <a:spcPts val="0"/>
                        </a:spcAft>
                      </a:pPr>
                      <a:r>
                        <a:rPr lang="zh-CN" sz="2400" b="1" dirty="0"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一</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样</a:t>
                      </a:r>
                      <a:endParaRPr 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压强变化</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气体计量数大</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影响大</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温度变化</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吸热方向影响大</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0">
                <a:tc>
                  <a:txBody>
                    <a:bodyPr/>
                    <a:lstStyle/>
                    <a:p>
                      <a:pPr algn="ctr" hangingPunct="0">
                        <a:lnSpc>
                          <a:spcPct val="150000"/>
                        </a:lnSpc>
                        <a:spcAft>
                          <a:spcPts val="0"/>
                        </a:spcAft>
                      </a:pPr>
                      <a:r>
                        <a:rPr lang="en-US" altLang="zh-CN" sz="2400" b="1" i="1" dirty="0" smtClean="0">
                          <a:latin typeface="Book Antiqua" panose="02040602050305030304" pitchFamily="18" charset="0"/>
                        </a:rPr>
                        <a:t>v</a:t>
                      </a:r>
                      <a:r>
                        <a:rPr lang="zh-CN" sz="2400" b="1" baseline="-25000" dirty="0"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正</a:t>
                      </a:r>
                      <a:r>
                        <a:rPr lang="zh-CN" sz="2400" b="1" dirty="0"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a:t>
                      </a:r>
                      <a:r>
                        <a:rPr lang="en-US" altLang="zh-CN" sz="2400" b="1" i="1" dirty="0" smtClean="0">
                          <a:latin typeface="Book Antiqua" panose="02040602050305030304" pitchFamily="18" charset="0"/>
                        </a:rPr>
                        <a:t>v</a:t>
                      </a:r>
                      <a:r>
                        <a:rPr lang="zh-CN" sz="2400" b="1" baseline="-25000" dirty="0"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逆</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都改变</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且改变幅度一样</a:t>
                      </a:r>
                      <a:endParaRPr 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气体计量数相等的反应</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压强变化</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加入催化剂</a:t>
                      </a:r>
                      <a:endParaRPr 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bl>
          </a:graphicData>
        </a:graphic>
      </p:graphicFrame>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346237"/>
          </a:xfrm>
        </p:spPr>
        <p:txBody>
          <a:bodyPr/>
          <a:lstStyle/>
          <a:p>
            <a:pPr hangingPunct="0">
              <a:spcAft>
                <a:spcPts val="0"/>
              </a:spcAft>
            </a:pPr>
            <a:r>
              <a:rPr lang="en-US" altLang="zh-CN" b="1"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等</a:t>
            </a:r>
            <a:r>
              <a:rPr lang="zh-CN" altLang="zh-CN" b="1">
                <a:solidFill>
                  <a:srgbClr val="00A451"/>
                </a:solidFill>
                <a:latin typeface="Times New Roman" panose="02020603050405020304" pitchFamily="18" charset="0"/>
                <a:ea typeface="黑体" panose="02010609060101010101" pitchFamily="49" charset="-122"/>
                <a:cs typeface="Times New Roman" panose="02020603050405020304" pitchFamily="18" charset="0"/>
              </a:rPr>
              <a:t>效平衡</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等效平衡</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概念：在一定条件</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恒温恒容或恒温恒压</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下，同一可逆反应体系，不管是从正反应开始，还是从逆反应开始，或是从正、逆反应同时开始，在达到化学平衡状态时，任何相同组分的百分含量</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体积分数、物质的量分数或质量分数等</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均相同，这样的化学平衡互称等效平衡。等效平衡可分为全等效平衡和相似等效平衡。</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要点2.EPS" descr="id:2147491947;FounderCES"/>
          <p:cNvPicPr/>
          <p:nvPr/>
        </p:nvPicPr>
        <p:blipFill>
          <a:blip r:embed="rId1"/>
          <a:stretch>
            <a:fillRect/>
          </a:stretch>
        </p:blipFill>
        <p:spPr>
          <a:xfrm>
            <a:off x="478582" y="908209"/>
            <a:ext cx="935759" cy="328468"/>
          </a:xfrm>
          <a:prstGeom prst="rect">
            <a:avLst/>
          </a:prstGeom>
        </p:spPr>
      </p:pic>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792239"/>
          </a:xfrm>
        </p:spPr>
        <p:txBody>
          <a:bodyPr/>
          <a:lstStyle/>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对等效平衡概念的理解</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只要是等效平衡，达到平衡状态时同一物质的百分含量</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体积分数、物质的量分数等</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一定相同。</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外界条件相同：通常可以是恒温恒容或恒温恒压。</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平衡状态与建立平衡的途径无关。</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内容占位符 4"/>
          <p:cNvSpPr>
            <a:spLocks noGrp="1"/>
          </p:cNvSpPr>
          <p:nvPr>
            <p:ph idx="1"/>
          </p:nvPr>
        </p:nvSpPr>
        <p:spPr>
          <a:xfrm>
            <a:off x="360854" y="746120"/>
            <a:ext cx="11485848" cy="576248"/>
          </a:xfrm>
        </p:spPr>
        <p:txBody>
          <a:bodyPr/>
          <a:lstStyle/>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等效平衡的类型</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4" name="表格 3"/>
          <p:cNvGraphicFramePr>
            <a:graphicFrameLocks noGrp="1"/>
          </p:cNvGraphicFramePr>
          <p:nvPr/>
        </p:nvGraphicFramePr>
        <p:xfrm>
          <a:off x="478583" y="1484784"/>
          <a:ext cx="11233247" cy="4800341"/>
        </p:xfrm>
        <a:graphic>
          <a:graphicData uri="http://schemas.openxmlformats.org/drawingml/2006/table">
            <a:tbl>
              <a:tblPr firstRow="1" firstCol="1" bandRow="1"/>
              <a:tblGrid>
                <a:gridCol w="1368151"/>
                <a:gridCol w="3024336"/>
                <a:gridCol w="3528392"/>
                <a:gridCol w="3312368"/>
              </a:tblGrid>
              <a:tr h="411451">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类型</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全等效平衡</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gridSpan="2">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相似等效平衡</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hMerge="1">
                  <a:tcPr/>
                </a:tc>
              </a:tr>
              <a:tr h="411451">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条件</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恒温恒容</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恒温恒容</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恒温恒压</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1234354">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反应特点</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反应前后气</a:t>
                      </a:r>
                      <a:r>
                        <a:rPr lang="zh-CN" sz="24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态物</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质体积不</a:t>
                      </a:r>
                      <a:r>
                        <a:rPr lang="zh-CN" sz="24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相等</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的可逆反应</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0003" marR="5000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反应前后气</a:t>
                      </a:r>
                      <a:r>
                        <a:rPr lang="zh-CN" sz="24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态物</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质体积相</a:t>
                      </a:r>
                      <a:r>
                        <a:rPr lang="zh-CN" sz="24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等的</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可逆反应</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0003" marR="5000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任何可逆反应</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0003" marR="5000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2468707">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起始投料</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通过可逆反</a:t>
                      </a:r>
                      <a:r>
                        <a:rPr lang="zh-CN" sz="24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应的</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化学计量</a:t>
                      </a:r>
                      <a:r>
                        <a:rPr lang="zh-CN" sz="24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数之</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比换算为</a:t>
                      </a:r>
                      <a:r>
                        <a:rPr lang="zh-CN" sz="24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化学</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方程式同</a:t>
                      </a:r>
                      <a:r>
                        <a:rPr lang="zh-CN" sz="24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一边</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物质</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其</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量</a:t>
                      </a:r>
                      <a:r>
                        <a:rPr lang="en-US" sz="2400" b="1" smtClean="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相</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同</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0003" marR="5000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通过可逆反</a:t>
                      </a:r>
                      <a:r>
                        <a:rPr lang="zh-CN" sz="24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应的</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化学计量</a:t>
                      </a:r>
                      <a:r>
                        <a:rPr lang="zh-CN" sz="24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数之</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比换算为</a:t>
                      </a:r>
                      <a:r>
                        <a:rPr lang="zh-CN" sz="24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化学</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方程式同</a:t>
                      </a:r>
                      <a:r>
                        <a:rPr lang="zh-CN" sz="24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一边</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物质</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其</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量</a:t>
                      </a:r>
                      <a:r>
                        <a:rPr lang="en-US" sz="2400" b="1" smtClean="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符</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合同一比例</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0003" marR="5000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通过可逆反</a:t>
                      </a:r>
                      <a:r>
                        <a:rPr lang="zh-CN" sz="24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应的</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化学计量</a:t>
                      </a:r>
                      <a:r>
                        <a:rPr lang="zh-CN" sz="24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数之</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比换算为化</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学方程式同</a:t>
                      </a:r>
                      <a:r>
                        <a:rPr lang="zh-CN" sz="24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一边物质</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其</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量</a:t>
                      </a:r>
                      <a:r>
                        <a:rPr lang="en-US" sz="2400" b="1" smtClean="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符</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合同一比例</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0003" marR="5000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bl>
          </a:graphicData>
        </a:graphic>
      </p:graphicFrame>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746120"/>
            <a:ext cx="11485848" cy="3970318"/>
          </a:xfrm>
        </p:spPr>
        <p:txBody>
          <a:bodyPr/>
          <a:lstStyle/>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浓度对化学平衡的影响规律</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当可逆反应达到平衡时，在其他条件不变的情况下：</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增大反应物浓度</a:t>
            </a:r>
            <a:r>
              <a:rPr lang="en-US" altLang="zh-CN" b="1">
                <a:solidFill>
                  <a:srgbClr val="000000"/>
                </a:solidFill>
                <a:highlight>
                  <a:srgbClr val="FFFF00"/>
                </a:highlight>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highlight>
                  <a:srgbClr val="FFFF00"/>
                </a:highlight>
                <a:latin typeface="Times New Roman" panose="02020603050405020304" pitchFamily="18" charset="0"/>
                <a:ea typeface="楷体" panose="02010609060101010101" pitchFamily="49" charset="-122"/>
                <a:cs typeface="Times New Roman" panose="02020603050405020304" pitchFamily="18" charset="0"/>
              </a:rPr>
              <a:t>或减小生成物浓度</a:t>
            </a:r>
            <a:r>
              <a:rPr lang="en-US" altLang="zh-CN" b="1">
                <a:solidFill>
                  <a:srgbClr val="000000"/>
                </a:solidFill>
                <a:highlight>
                  <a:srgbClr val="FFFF00"/>
                </a:highlight>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，平衡向正反应方向移动。</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减小反应物浓度</a:t>
            </a:r>
            <a:r>
              <a:rPr lang="en-US" altLang="zh-CN" b="1">
                <a:solidFill>
                  <a:srgbClr val="000000"/>
                </a:solidFill>
                <a:highlight>
                  <a:srgbClr val="FFFF00"/>
                </a:highlight>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highlight>
                  <a:srgbClr val="FFFF00"/>
                </a:highlight>
                <a:latin typeface="Times New Roman" panose="02020603050405020304" pitchFamily="18" charset="0"/>
                <a:ea typeface="楷体" panose="02010609060101010101" pitchFamily="49" charset="-122"/>
                <a:cs typeface="Times New Roman" panose="02020603050405020304" pitchFamily="18" charset="0"/>
              </a:rPr>
              <a:t>或增大生成物浓度</a:t>
            </a:r>
            <a:r>
              <a:rPr lang="en-US" altLang="zh-CN" b="1">
                <a:solidFill>
                  <a:srgbClr val="000000"/>
                </a:solidFill>
                <a:highlight>
                  <a:srgbClr val="FFFF00"/>
                </a:highlight>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，平衡向逆反应方向移动。</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应用</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工业生产中，适当增大廉价的反应物的浓度，使化学平衡向正反应方向移动</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，提</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高价格较高的原料的转化率，从而降低生产成本。</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表格 3"/>
          <p:cNvGraphicFramePr>
            <a:graphicFrameLocks noGrp="1"/>
          </p:cNvGraphicFramePr>
          <p:nvPr/>
        </p:nvGraphicFramePr>
        <p:xfrm>
          <a:off x="622599" y="1124744"/>
          <a:ext cx="10945216" cy="3291840"/>
        </p:xfrm>
        <a:graphic>
          <a:graphicData uri="http://schemas.openxmlformats.org/drawingml/2006/table">
            <a:tbl>
              <a:tblPr firstRow="1" firstCol="1" bandRow="1"/>
              <a:tblGrid>
                <a:gridCol w="1052930"/>
                <a:gridCol w="1122081"/>
                <a:gridCol w="2946789"/>
                <a:gridCol w="3016950"/>
                <a:gridCol w="2806466"/>
              </a:tblGrid>
              <a:tr h="238605">
                <a:tc rowSpan="3">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平衡</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特点</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质量</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分数</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相同</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相同</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相同</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238605">
                <a:tc vMerge="1">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浓度</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相同</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成比例</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相同</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气体</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238605">
                <a:tc vMerge="1">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物质</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的量</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相同</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成比例</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成比例</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bl>
          </a:graphicData>
        </a:graphic>
      </p:graphicFrame>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3" name="内容占位符 2"/>
              <p:cNvSpPr>
                <a:spLocks noGrp="1"/>
              </p:cNvSpPr>
              <p:nvPr>
                <p:ph idx="1"/>
              </p:nvPr>
            </p:nvSpPr>
            <p:spPr>
              <a:xfrm>
                <a:off x="360854" y="746120"/>
                <a:ext cx="11485848" cy="4524315"/>
              </a:xfrm>
            </p:spPr>
            <p:txBody>
              <a:bodyPr/>
              <a:lstStyle/>
              <a:p>
                <a:pPr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已</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知</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2SO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14:m>
                  <m:oMath xmlns:m="http://schemas.openxmlformats.org/officeDocument/2006/math">
                    <m:r>
                      <m:rPr>
                        <m:nor/>
                      </m:rPr>
                      <a:rPr lang="en-US" altLang="zh-CN" spc="-500">
                        <a:solidFill>
                          <a:srgbClr val="000000"/>
                        </a:solidFill>
                        <a:latin typeface="Cambria Math" panose="02040503050406030204" pitchFamily="18" charset="0"/>
                        <a:ea typeface="宋体" panose="02010600030101010101" pitchFamily="2" charset="-122"/>
                        <a:cs typeface="Cambria Math" panose="02040503050406030204" pitchFamily="18" charset="0"/>
                      </a:rPr>
                      <m:t>⥫</m:t>
                    </m:r>
                    <m:r>
                      <m:rPr>
                        <m:nor/>
                      </m:rPr>
                      <a:rPr lang="en-US" altLang="zh-CN">
                        <a:solidFill>
                          <a:srgbClr val="000000"/>
                        </a:solidFill>
                        <a:latin typeface="Cambria Math" panose="02040503050406030204" pitchFamily="18" charset="0"/>
                        <a:ea typeface="宋体" panose="02010600030101010101" pitchFamily="2" charset="-122"/>
                        <a:cs typeface="Cambria Math" panose="02040503050406030204" pitchFamily="18" charset="0"/>
                      </a:rPr>
                      <m:t>⥬</m:t>
                    </m:r>
                  </m:oMath>
                </a14:m>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2SO</a:t>
                </a:r>
                <a:r>
                  <a:rPr lang="en-US" altLang="zh-CN" b="1" baseline="-25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197 kJ</a:t>
                </a:r>
                <a:r>
                  <a:rPr lang="en-US" altLang="zh-CN" b="1"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mol</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。向同温、同体积的</a:t>
                </a:r>
                <a:r>
                  <a:rPr lang="zh-CN" altLang="zh-CN" b="1" spc="-9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三个密闭容器中分别充入气体：</a:t>
                </a:r>
                <a:r>
                  <a:rPr lang="en-US" altLang="zh-CN" b="1" spc="-9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pc="-9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甲</a:t>
                </a:r>
                <a:r>
                  <a:rPr lang="en-US" altLang="zh-CN" b="1" spc="-9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pc="-9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 molSO</a:t>
                </a:r>
                <a:r>
                  <a:rPr lang="en-US" altLang="zh-CN" b="1" spc="-90" baseline="-25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spc="-9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a:t>
                </a:r>
                <a:r>
                  <a:rPr lang="en-US" altLang="zh-CN" b="1" spc="-9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molO</a:t>
                </a:r>
                <a:r>
                  <a:rPr lang="en-US" altLang="zh-CN" b="1" spc="-90" baseline="-25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spc="-9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pc="-9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pc="-9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乙</a:t>
                </a:r>
                <a:r>
                  <a:rPr lang="en-US" altLang="zh-CN" b="1" spc="-9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pc="-9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molSO</a:t>
                </a:r>
                <a:r>
                  <a:rPr lang="en-US" altLang="zh-CN" b="1" spc="-90" baseline="-25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spc="-9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a:t>
                </a:r>
                <a:r>
                  <a:rPr lang="en-US" altLang="zh-CN" b="1" spc="-9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0.5 molO</a:t>
                </a:r>
                <a:r>
                  <a:rPr lang="en-US" altLang="zh-CN" b="1" spc="-90" baseline="-25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spc="-9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丙</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 molSO</a:t>
                </a:r>
                <a:r>
                  <a:rPr lang="en-US" altLang="zh-CN" b="1" baseline="-25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。恒温、恒容下反应达平衡时，下列关系一定正确的是</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容器内压强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1" baseline="-250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甲</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1" baseline="-250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丙</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1" baseline="-250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乙</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a:t>
                </a:r>
                <a:r>
                  <a:rPr lang="en-US" altLang="zh-CN" b="1" baseline="-25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的质量</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baseline="-250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甲</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baseline="-250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丙</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baseline="-250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乙</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a:t>
                </a:r>
                <a:r>
                  <a:rPr lang="en-US" altLang="zh-CN" b="1" baseline="-25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与</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之比</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t>
                </a:r>
                <a:r>
                  <a:rPr lang="zh-CN" altLang="zh-CN" b="1" baseline="-250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甲</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t>
                </a:r>
                <a:r>
                  <a:rPr lang="zh-CN" altLang="zh-CN" b="1" baseline="-250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丙</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t>
                </a:r>
                <a:r>
                  <a:rPr lang="zh-CN" altLang="zh-CN" b="1" baseline="-250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乙</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反应放出或吸收热量的数值</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zh-CN" altLang="zh-CN" b="1" baseline="-250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甲</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zh-CN" altLang="zh-CN" b="1" baseline="-250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丙</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zh-CN" altLang="zh-CN" b="1" baseline="-250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乙</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3" name="内容占位符 2"/>
              <p:cNvSpPr>
                <a:spLocks noRot="1" noChangeAspect="1" noMove="1" noResize="1" noEditPoints="1" noAdjustHandles="1" noChangeArrowheads="1" noChangeShapeType="1" noTextEdit="1"/>
              </p:cNvSpPr>
              <p:nvPr>
                <p:ph idx="1"/>
              </p:nvPr>
            </p:nvSpPr>
            <p:spPr>
              <a:xfrm>
                <a:off x="360854" y="746120"/>
                <a:ext cx="11485848" cy="4524315"/>
              </a:xfrm>
              <a:blipFill rotWithShape="1">
                <a:blip r:embed="rId1"/>
                <a:stretch>
                  <a:fillRect l="-2" t="-688" r="1" b="13"/>
                </a:stretch>
              </a:blipFill>
            </p:spPr>
            <p:txBody>
              <a:bodyPr/>
              <a:lstStyle/>
              <a:p>
                <a:r>
                  <a:rPr lang="zh-CN" altLang="en-US">
                    <a:noFill/>
                  </a:rPr>
                  <a:t> </a:t>
                </a:r>
              </a:p>
            </p:txBody>
          </p:sp>
        </mc:Fallback>
      </mc:AlternateContent>
      <p:pic>
        <p:nvPicPr>
          <p:cNvPr id="5" name="24典例2.EPS" descr="id:2147493710;FounderCES"/>
          <p:cNvPicPr/>
          <p:nvPr/>
        </p:nvPicPr>
        <p:blipFill>
          <a:blip r:embed="rId2"/>
          <a:stretch>
            <a:fillRect/>
          </a:stretch>
        </p:blipFill>
        <p:spPr>
          <a:xfrm>
            <a:off x="511943" y="908720"/>
            <a:ext cx="1068705" cy="344170"/>
          </a:xfrm>
          <a:prstGeom prst="rect">
            <a:avLst/>
          </a:prstGeom>
        </p:spPr>
      </p:pic>
      <p:pic>
        <p:nvPicPr>
          <p:cNvPr id="6" name="24答案.EPS" descr="id:2147493731;FounderCES"/>
          <p:cNvPicPr/>
          <p:nvPr/>
        </p:nvPicPr>
        <p:blipFill>
          <a:blip r:embed="rId3"/>
          <a:stretch>
            <a:fillRect/>
          </a:stretch>
        </p:blipFill>
        <p:spPr>
          <a:xfrm>
            <a:off x="471840" y="4782897"/>
            <a:ext cx="798830" cy="28448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5" end="5"/>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5632311"/>
          </a:xfrm>
        </p:spPr>
        <p:txBody>
          <a:bodyPr/>
          <a:lstStyle/>
          <a:p>
            <a:pPr hangingPunct="0">
              <a:spcAft>
                <a:spcPts val="0"/>
              </a:spcAft>
            </a:pP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将</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丙容器中</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起始投料全部转化为左边的物质</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可知</a:t>
            </a:r>
            <a:r>
              <a:rPr lang="zh-CN" altLang="zh-CN" b="1" u="wavy">
                <a:solidFill>
                  <a:srgbClr val="000000"/>
                </a:solidFill>
                <a:uFill>
                  <a:solidFill>
                    <a:srgbClr val="00B0F0"/>
                  </a:solidFill>
                </a:uFill>
                <a:latin typeface="Times New Roman" panose="02020603050405020304" pitchFamily="18" charset="0"/>
                <a:ea typeface="楷体" panose="02010609060101010101" pitchFamily="49" charset="-122"/>
                <a:cs typeface="Times New Roman" panose="02020603050405020304" pitchFamily="18" charset="0"/>
              </a:rPr>
              <a:t>甲和丙为等效平衡</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1" baseline="-250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甲</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1" baseline="-250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丙</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baseline="-250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甲</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baseline="-250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丙</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t>
            </a:r>
            <a:r>
              <a:rPr lang="zh-CN" altLang="zh-CN" b="1" baseline="-250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甲</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t>
            </a:r>
            <a:r>
              <a:rPr lang="zh-CN" altLang="zh-CN" b="1" baseline="-250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丙</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zh-CN" altLang="zh-CN" b="1" baseline="-250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甲</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zh-CN" altLang="zh-CN" b="1" baseline="-250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丙</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197</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。甲和乙的比较可用如图所示帮助理解</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经过变化</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后</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去掉隔板</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u="wavy">
                <a:solidFill>
                  <a:srgbClr val="000000"/>
                </a:solidFill>
                <a:uFill>
                  <a:solidFill>
                    <a:srgbClr val="00B0F0"/>
                  </a:solidFill>
                </a:uFill>
                <a:latin typeface="Times New Roman" panose="02020603050405020304" pitchFamily="18" charset="0"/>
                <a:ea typeface="楷体" panose="02010609060101010101" pitchFamily="49" charset="-122"/>
                <a:cs typeface="Times New Roman" panose="02020603050405020304" pitchFamily="18" charset="0"/>
              </a:rPr>
              <a:t>乙容器和</a:t>
            </a:r>
            <a:r>
              <a:rPr lang="en-US" altLang="zh-CN" b="1" u="wavy">
                <a:solidFill>
                  <a:srgbClr val="000000"/>
                </a:solidFill>
                <a:uFill>
                  <a:solidFill>
                    <a:srgbClr val="00B0F0"/>
                  </a:solidFill>
                </a:uFill>
                <a:latin typeface="宋体" panose="02010600030101010101" pitchFamily="2" charset="-122"/>
                <a:ea typeface="宋体" panose="02010600030101010101" pitchFamily="2" charset="-122"/>
                <a:cs typeface="Times New Roman" panose="02020603050405020304" pitchFamily="18" charset="0"/>
              </a:rPr>
              <a:t>“</a:t>
            </a:r>
            <a:r>
              <a:rPr lang="zh-CN" altLang="zh-CN" b="1" u="wavy">
                <a:solidFill>
                  <a:srgbClr val="000000"/>
                </a:solidFill>
                <a:uFill>
                  <a:solidFill>
                    <a:srgbClr val="00B0F0"/>
                  </a:solidFill>
                </a:uFill>
                <a:latin typeface="Times New Roman" panose="02020603050405020304" pitchFamily="18" charset="0"/>
                <a:ea typeface="楷体" panose="02010609060101010101" pitchFamily="49" charset="-122"/>
                <a:cs typeface="Times New Roman" panose="02020603050405020304" pitchFamily="18" charset="0"/>
              </a:rPr>
              <a:t>乙</a:t>
            </a:r>
            <a:r>
              <a:rPr lang="zh-CN" altLang="zh-CN" b="1" u="wavy">
                <a:solidFill>
                  <a:srgbClr val="00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a:t>
            </a:r>
            <a:r>
              <a:rPr lang="zh-CN" altLang="zh-CN" b="1" u="wavy">
                <a:solidFill>
                  <a:srgbClr val="000000"/>
                </a:solidFill>
                <a:uFill>
                  <a:solidFill>
                    <a:srgbClr val="00B0F0"/>
                  </a:solidFill>
                </a:uFill>
                <a:latin typeface="Times New Roman" panose="02020603050405020304" pitchFamily="18" charset="0"/>
                <a:ea typeface="楷体" panose="02010609060101010101" pitchFamily="49" charset="-122"/>
                <a:cs typeface="Times New Roman" panose="02020603050405020304" pitchFamily="18" charset="0"/>
              </a:rPr>
              <a:t>乙</a:t>
            </a:r>
            <a:r>
              <a:rPr lang="en-US" altLang="zh-CN" b="1" u="wavy">
                <a:solidFill>
                  <a:srgbClr val="000000"/>
                </a:solidFill>
                <a:uFill>
                  <a:solidFill>
                    <a:srgbClr val="00B0F0"/>
                  </a:solidFill>
                </a:uFill>
                <a:latin typeface="宋体" panose="02010600030101010101" pitchFamily="2" charset="-122"/>
                <a:ea typeface="宋体" panose="02010600030101010101" pitchFamily="2" charset="-122"/>
                <a:cs typeface="Times New Roman" panose="02020603050405020304" pitchFamily="18" charset="0"/>
              </a:rPr>
              <a:t>”</a:t>
            </a:r>
            <a:r>
              <a:rPr lang="zh-CN" altLang="zh-CN" b="1" u="wavy" smtClean="0">
                <a:solidFill>
                  <a:srgbClr val="000000"/>
                </a:solidFill>
                <a:uFill>
                  <a:solidFill>
                    <a:srgbClr val="00B0F0"/>
                  </a:solidFill>
                </a:uFill>
                <a:latin typeface="Times New Roman" panose="02020603050405020304" pitchFamily="18" charset="0"/>
                <a:ea typeface="楷体" panose="02010609060101010101" pitchFamily="49" charset="-122"/>
                <a:cs typeface="Times New Roman" panose="02020603050405020304" pitchFamily="18" charset="0"/>
              </a:rPr>
              <a:t>容器</a:t>
            </a:r>
            <a:endParaRPr lang="en-US" altLang="zh-CN" b="1" u="wavy" smtClean="0">
              <a:solidFill>
                <a:srgbClr val="000000"/>
              </a:solidFill>
              <a:uFill>
                <a:solidFill>
                  <a:srgbClr val="00B0F0"/>
                </a:solidFill>
              </a:u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pPr>
            <a:r>
              <a:rPr lang="zh-CN" altLang="zh-CN" b="1" u="wavy" smtClean="0">
                <a:solidFill>
                  <a:srgbClr val="000000"/>
                </a:solidFill>
                <a:uFill>
                  <a:solidFill>
                    <a:srgbClr val="00B0F0"/>
                  </a:solidFill>
                </a:uFill>
                <a:latin typeface="Times New Roman" panose="02020603050405020304" pitchFamily="18" charset="0"/>
                <a:ea typeface="楷体" panose="02010609060101010101" pitchFamily="49" charset="-122"/>
                <a:cs typeface="Times New Roman" panose="02020603050405020304" pitchFamily="18" charset="0"/>
              </a:rPr>
              <a:t>为</a:t>
            </a:r>
            <a:r>
              <a:rPr lang="zh-CN" altLang="zh-CN" b="1" u="wavy">
                <a:solidFill>
                  <a:srgbClr val="000000"/>
                </a:solidFill>
                <a:uFill>
                  <a:solidFill>
                    <a:srgbClr val="00B0F0"/>
                  </a:solidFill>
                </a:uFill>
                <a:latin typeface="Times New Roman" panose="02020603050405020304" pitchFamily="18" charset="0"/>
                <a:ea typeface="楷体" panose="02010609060101010101" pitchFamily="49" charset="-122"/>
                <a:cs typeface="Times New Roman" panose="02020603050405020304" pitchFamily="18" charset="0"/>
              </a:rPr>
              <a:t>等效平衡</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经过变化</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后</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甲容器的体积是</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乙</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乙</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容器的一半</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若平衡不发生移动</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则压强为原</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来</a:t>
            </a: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pP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倍</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但该反应为体积减小的反应</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压强增大</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平衡正向移动</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的质量</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baseline="-250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甲</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baseline="-250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乙</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总物质的量减小</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导致平衡压强减小</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1" baseline="-250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甲</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1" baseline="-250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乙</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反应放出或吸收的热量的数值</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zh-CN" altLang="zh-CN" b="1" baseline="-250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甲</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zh-CN" altLang="zh-CN" b="1" baseline="-250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乙</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因甲、乙两容器中起始投入的</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与</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的物质的量之比为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即化学计量数之比</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两者在反应中按照</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的比例转化</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故达到平衡时</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两容器中</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与</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之比仍为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即</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t>
            </a:r>
            <a:r>
              <a:rPr lang="zh-CN" altLang="zh-CN" b="1" baseline="-250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甲</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t>
            </a:r>
            <a:r>
              <a:rPr lang="zh-CN" altLang="zh-CN" b="1" baseline="-250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乙</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bt2.jpg" descr="id:2147493724;FounderCES"/>
          <p:cNvPicPr/>
          <p:nvPr/>
        </p:nvPicPr>
        <p:blipFill>
          <a:blip r:embed="rId1">
            <a:clrChange>
              <a:clrFrom>
                <a:srgbClr val="FFFFFE"/>
              </a:clrFrom>
              <a:clrTo>
                <a:srgbClr val="FFFFFE">
                  <a:alpha val="0"/>
                </a:srgbClr>
              </a:clrTo>
            </a:clrChange>
          </a:blip>
          <a:stretch>
            <a:fillRect/>
          </a:stretch>
        </p:blipFill>
        <p:spPr>
          <a:xfrm>
            <a:off x="7760661" y="1976136"/>
            <a:ext cx="3951169" cy="1579628"/>
          </a:xfrm>
          <a:prstGeom prst="rect">
            <a:avLst/>
          </a:prstGeom>
        </p:spPr>
      </p:pic>
      <p:pic>
        <p:nvPicPr>
          <p:cNvPr id="6" name="24解析.EPS" descr="id:2147493717;FounderCES"/>
          <p:cNvPicPr/>
          <p:nvPr/>
        </p:nvPicPr>
        <p:blipFill>
          <a:blip r:embed="rId2"/>
          <a:stretch>
            <a:fillRect/>
          </a:stretch>
        </p:blipFill>
        <p:spPr>
          <a:xfrm>
            <a:off x="461330" y="980728"/>
            <a:ext cx="699135" cy="248920"/>
          </a:xfrm>
          <a:prstGeom prst="rect">
            <a:avLst/>
          </a:prstGeom>
        </p:spPr>
      </p:pic>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3416320"/>
          </a:xfrm>
        </p:spPr>
        <p:txBody>
          <a:bodyPr/>
          <a:lstStyle/>
          <a:p>
            <a:pPr hangingPunct="0">
              <a:spcAft>
                <a:spcPts val="0"/>
              </a:spcAft>
            </a:pPr>
            <a:r>
              <a:rPr lang="en-US" altLang="zh-CN" b="1"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平</a:t>
            </a:r>
            <a:r>
              <a:rPr lang="zh-CN" altLang="zh-CN" b="1">
                <a:solidFill>
                  <a:srgbClr val="00A451"/>
                </a:solidFill>
                <a:latin typeface="Times New Roman" panose="02020603050405020304" pitchFamily="18" charset="0"/>
                <a:ea typeface="黑体" panose="02010609060101010101" pitchFamily="49" charset="-122"/>
                <a:cs typeface="Times New Roman" panose="02020603050405020304" pitchFamily="18" charset="0"/>
              </a:rPr>
              <a:t>衡移动与转化率的关系</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由于</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外界条件改变，引起化学平衡移动，会导致平衡转化率发生变化。</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温度、压强对平衡转化率的影响</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其</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他条件不变的情况下，改变温度或改变压强</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改变气体反应的容器体积</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，若化学平衡向正反应方向移动，则反应物的平衡转化率一定增大；若平衡向逆反应方向移动，则反应物的平衡转化率一定减小。</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要点3.EPS" descr="id:2147492004;FounderCES"/>
          <p:cNvPicPr/>
          <p:nvPr/>
        </p:nvPicPr>
        <p:blipFill>
          <a:blip r:embed="rId1"/>
          <a:stretch>
            <a:fillRect/>
          </a:stretch>
        </p:blipFill>
        <p:spPr>
          <a:xfrm>
            <a:off x="499792" y="925084"/>
            <a:ext cx="932224" cy="327280"/>
          </a:xfrm>
          <a:prstGeom prst="rect">
            <a:avLst/>
          </a:prstGeom>
        </p:spPr>
      </p:pic>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4349973"/>
              </a:xfrm>
            </p:spPr>
            <p:txBody>
              <a:bodyPr/>
              <a:lstStyle/>
              <a:p>
                <a:pPr hangingPunct="0">
                  <a:spcAft>
                    <a:spcPts val="0"/>
                  </a:spcAft>
                </a:pP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z="23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浓度对平衡转化率的影响</a:t>
                </a:r>
                <a:endParaRPr lang="zh-CN" alt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sz="23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sz="23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反应物只有一种，如</a:t>
                </a:r>
                <a:r>
                  <a:rPr lang="en-US" altLang="zh-CN" sz="23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sz="23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en-US" altLang="zh-CN" sz="23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14:m>
                  <m:oMath xmlns:m="http://schemas.openxmlformats.org/officeDocument/2006/math">
                    <m:r>
                      <m:rPr>
                        <m:nor/>
                      </m:rPr>
                      <a:rPr lang="en-US" altLang="zh-CN" spc="-500">
                        <a:solidFill>
                          <a:srgbClr val="000000"/>
                        </a:solidFill>
                        <a:latin typeface="Cambria Math" panose="02040503050406030204" pitchFamily="18" charset="0"/>
                        <a:ea typeface="宋体" panose="02010600030101010101" pitchFamily="2" charset="-122"/>
                        <a:cs typeface="Cambria Math" panose="02040503050406030204" pitchFamily="18" charset="0"/>
                      </a:rPr>
                      <m:t>⥫</m:t>
                    </m:r>
                    <m:r>
                      <m:rPr>
                        <m:nor/>
                      </m:rPr>
                      <a:rPr lang="en-US" altLang="zh-CN">
                        <a:solidFill>
                          <a:srgbClr val="000000"/>
                        </a:solidFill>
                        <a:latin typeface="Cambria Math" panose="02040503050406030204" pitchFamily="18" charset="0"/>
                        <a:ea typeface="宋体" panose="02010600030101010101" pitchFamily="2" charset="-122"/>
                        <a:cs typeface="Cambria Math" panose="02040503050406030204" pitchFamily="18" charset="0"/>
                      </a:rPr>
                      <m:t>⥬</m:t>
                    </m:r>
                    <m:r>
                      <m:rPr>
                        <m:nor/>
                      </m:rPr>
                      <a:rPr lang="en-US" altLang="zh-CN" b="0" i="0" smtClean="0">
                        <a:solidFill>
                          <a:srgbClr val="000000"/>
                        </a:solidFill>
                        <a:latin typeface="Cambria Math" panose="02040503050406030204" pitchFamily="18" charset="0"/>
                        <a:ea typeface="宋体" panose="02010600030101010101" pitchFamily="2" charset="-122"/>
                        <a:cs typeface="Cambria Math" panose="02040503050406030204" pitchFamily="18" charset="0"/>
                      </a:rPr>
                      <m:t> </m:t>
                    </m:r>
                  </m:oMath>
                </a14:m>
                <a:r>
                  <a:rPr lang="en-US" altLang="zh-CN" sz="2300" b="1" i="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a:t>
                </a:r>
                <a:r>
                  <a:rPr lang="en-US" altLang="zh-CN" sz="2300"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sz="2300"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300"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en-US" altLang="zh-CN" sz="23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sz="23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en-US" altLang="zh-CN" sz="23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sz="2300" b="1">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恒温恒容下，增加</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的量</a:t>
                </a:r>
                <a:r>
                  <a:rPr lang="en-US" altLang="zh-CN" sz="23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相当于加压</a:t>
                </a:r>
                <a:r>
                  <a:rPr lang="en-US" altLang="zh-CN" sz="23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，对</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的平衡转化率的影响与增大压强对平衡转化率的影响一致：</a:t>
                </a:r>
                <a:endParaRPr lang="zh-CN" alt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sz="23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若</a:t>
                </a:r>
                <a:r>
                  <a:rPr lang="en-US" altLang="zh-CN" sz="23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，得到的平衡与原平衡等效，</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的平衡转化率不变；</a:t>
                </a:r>
                <a:endParaRPr lang="zh-CN" alt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sz="23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若</a:t>
                </a:r>
                <a:r>
                  <a:rPr lang="en-US" altLang="zh-CN" sz="23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，得到的平衡相当于原平衡正向移动所达到的平衡，</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的平衡转化率增大；</a:t>
                </a:r>
                <a:endParaRPr lang="zh-CN" alt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sz="23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若</a:t>
                </a:r>
                <a:r>
                  <a:rPr lang="en-US" altLang="zh-CN" sz="23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，得到的平衡相当于原平衡逆向移动所达到的平衡，</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的平衡转化率减小。</a:t>
                </a:r>
                <a:endParaRPr lang="zh-CN" alt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r>
                  <a:rPr lang="en-US" altLang="zh-CN" sz="2300" b="1">
                    <a:solidFill>
                      <a:srgbClr val="000000"/>
                    </a:solidFill>
                    <a:latin typeface="宋体" panose="02010600030101010101" pitchFamily="2" charset="-122"/>
                    <a:cs typeface="Times New Roman" panose="02020603050405020304" pitchFamily="18" charset="0"/>
                  </a:rPr>
                  <a:t>②</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恒温恒压下，增加</a:t>
                </a:r>
                <a:r>
                  <a:rPr lang="en-US" altLang="zh-CN" sz="2300" b="1">
                    <a:solidFill>
                      <a:srgbClr val="000000"/>
                    </a:solidFill>
                    <a:latin typeface="Times New Roman" panose="02020603050405020304" pitchFamily="18" charset="0"/>
                    <a:ea typeface="宋体" panose="02010600030101010101" pitchFamily="2" charset="-122"/>
                  </a:rPr>
                  <a:t>A</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的量，反应达到的平衡与原平衡等效，</a:t>
                </a:r>
                <a:r>
                  <a:rPr lang="en-US" altLang="zh-CN" sz="2300" b="1">
                    <a:solidFill>
                      <a:srgbClr val="000000"/>
                    </a:solidFill>
                    <a:latin typeface="Times New Roman" panose="02020603050405020304" pitchFamily="18" charset="0"/>
                    <a:ea typeface="宋体" panose="02010600030101010101" pitchFamily="2" charset="-122"/>
                  </a:rPr>
                  <a:t>A</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的平衡转化率不变。</a:t>
                </a:r>
                <a:endParaRPr lang="zh-CN" altLang="en-US" sz="2300"/>
              </a:p>
            </p:txBody>
          </p:sp>
        </mc:Choice>
        <mc:Fallback>
          <p:sp>
            <p:nvSpPr>
              <p:cNvPr id="2" name="内容占位符 1"/>
              <p:cNvSpPr>
                <a:spLocks noRot="1" noChangeAspect="1" noMove="1" noResize="1" noEditPoints="1" noAdjustHandles="1" noChangeArrowheads="1" noChangeShapeType="1" noTextEdit="1"/>
              </p:cNvSpPr>
              <p:nvPr>
                <p:ph idx="1"/>
              </p:nvPr>
            </p:nvSpPr>
            <p:spPr>
              <a:xfrm>
                <a:off x="360854" y="746120"/>
                <a:ext cx="11485848" cy="4349973"/>
              </a:xfrm>
              <a:blipFill rotWithShape="1">
                <a:blip r:embed="rId1"/>
                <a:stretch>
                  <a:fillRect l="-2" t="-14" r="1" b="5"/>
                </a:stretch>
              </a:blipFill>
            </p:spPr>
            <p:txBody>
              <a:bodyPr/>
              <a:lstStyle/>
              <a:p>
                <a:r>
                  <a:rPr lang="zh-CN" altLang="en-US">
                    <a:noFill/>
                  </a:rPr>
                  <a:t> </a:t>
                </a:r>
              </a:p>
            </p:txBody>
          </p:sp>
        </mc:Fallback>
      </mc:AlternateContent>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5811206"/>
              </a:xfrm>
            </p:spPr>
            <p:txBody>
              <a:bodyPr/>
              <a:lstStyle/>
              <a:p>
                <a:pPr hangingPunct="0">
                  <a:lnSpc>
                    <a:spcPct val="140000"/>
                  </a:lnSpc>
                  <a:spcAft>
                    <a:spcPts val="0"/>
                  </a:spcAft>
                </a:pPr>
                <a: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反应物不止一种，如</a:t>
                </a:r>
                <a:r>
                  <a:rPr lang="en-US" altLang="zh-CN" sz="22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14:m>
                  <m:oMath xmlns:m="http://schemas.openxmlformats.org/officeDocument/2006/math">
                    <m:r>
                      <m:rPr>
                        <m:nor/>
                      </m:rPr>
                      <a:rPr lang="en-US" altLang="zh-CN" spc="-500">
                        <a:solidFill>
                          <a:srgbClr val="000000"/>
                        </a:solidFill>
                        <a:latin typeface="Cambria Math" panose="02040503050406030204" pitchFamily="18" charset="0"/>
                        <a:ea typeface="宋体" panose="02010600030101010101" pitchFamily="2" charset="-122"/>
                        <a:cs typeface="Cambria Math" panose="02040503050406030204" pitchFamily="18" charset="0"/>
                      </a:rPr>
                      <m:t>⥫</m:t>
                    </m:r>
                    <m:r>
                      <m:rPr>
                        <m:nor/>
                      </m:rPr>
                      <a:rPr lang="en-US" altLang="zh-CN">
                        <a:solidFill>
                          <a:srgbClr val="000000"/>
                        </a:solidFill>
                        <a:latin typeface="Cambria Math" panose="02040503050406030204" pitchFamily="18" charset="0"/>
                        <a:ea typeface="宋体" panose="02010600030101010101" pitchFamily="2" charset="-122"/>
                        <a:cs typeface="Cambria Math" panose="02040503050406030204" pitchFamily="18" charset="0"/>
                      </a:rPr>
                      <m:t>⥬</m:t>
                    </m:r>
                    <m:r>
                      <m:rPr>
                        <m:nor/>
                      </m:rPr>
                      <a:rPr lang="en-US" altLang="zh-CN" b="0" i="0" smtClean="0">
                        <a:solidFill>
                          <a:srgbClr val="000000"/>
                        </a:solidFill>
                        <a:latin typeface="Cambria Math" panose="02040503050406030204" pitchFamily="18" charset="0"/>
                        <a:ea typeface="宋体" panose="02010600030101010101" pitchFamily="2" charset="-122"/>
                        <a:cs typeface="Cambria Math" panose="02040503050406030204" pitchFamily="18" charset="0"/>
                      </a:rPr>
                      <m:t> </m:t>
                    </m:r>
                  </m:oMath>
                </a14:m>
                <a:r>
                  <a:rPr lang="en-US" altLang="zh-CN" sz="2200" b="1" i="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a:t>
                </a:r>
                <a:r>
                  <a:rPr lang="en-US" altLang="zh-CN" sz="2200"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sz="2200"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pPr>
                <a: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只增加</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的量，平衡向正反应方向移动，则</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的平衡转化率减小，</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的平衡转化率增大。若只减少</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的量，平衡向逆反应方向移动，则</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的平衡转化率减小。</a:t>
                </a:r>
                <a:endParaRPr lang="zh-CN" alt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pPr>
                <a: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恒温恒容下，反应物</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的物质的量同倍数地增加，此种情况等效于加压，反应物平衡转化率的变化与气体物质的化学计量数有关：</a:t>
                </a:r>
                <a:endParaRPr lang="zh-CN" alt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pP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若</a:t>
                </a:r>
                <a:r>
                  <a:rPr lang="en-US" altLang="zh-CN" sz="22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，得到的平衡与原平衡等效，</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的平衡转化率都不变；</a:t>
                </a:r>
                <a:endParaRPr lang="zh-CN" alt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pP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若</a:t>
                </a:r>
                <a:r>
                  <a:rPr lang="en-US" altLang="zh-CN" sz="22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，得到的平衡相当于原平衡正向移动所达到的平衡，</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的平衡转化率都增大；</a:t>
                </a:r>
                <a:endParaRPr lang="zh-CN" alt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pP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若</a:t>
                </a:r>
                <a:r>
                  <a:rPr lang="en-US" altLang="zh-CN" sz="22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，得到的平衡相当于原平衡道向移动所达到的平衡，</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的平衡转化率都减小。</a:t>
                </a:r>
                <a:endParaRPr lang="zh-CN" alt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pPr>
                <a: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恒温恒压下，反应物</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的物质的量同倍数地增加，反应达到的平衡与原平衡等效，</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的平衡转化率都不变。</a:t>
                </a:r>
                <a:endParaRPr lang="zh-CN" alt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Rot="1" noChangeAspect="1" noMove="1" noResize="1" noEditPoints="1" noAdjustHandles="1" noChangeArrowheads="1" noChangeShapeType="1" noTextEdit="1"/>
              </p:cNvSpPr>
              <p:nvPr>
                <p:ph idx="1"/>
              </p:nvPr>
            </p:nvSpPr>
            <p:spPr>
              <a:xfrm>
                <a:off x="360854" y="746120"/>
                <a:ext cx="11485848" cy="5811206"/>
              </a:xfrm>
              <a:blipFill rotWithShape="1">
                <a:blip r:embed="rId1"/>
                <a:stretch>
                  <a:fillRect l="-2" t="-11" r="1" b="5"/>
                </a:stretch>
              </a:blipFill>
            </p:spPr>
            <p:txBody>
              <a:bodyPr/>
              <a:lstStyle/>
              <a:p>
                <a:r>
                  <a:rPr lang="zh-CN" altLang="en-US">
                    <a:noFill/>
                  </a:rPr>
                  <a:t> </a:t>
                </a:r>
              </a:p>
            </p:txBody>
          </p:sp>
        </mc:Fallback>
      </mc:AlternateContent>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7" name="内容占位符 6"/>
              <p:cNvSpPr>
                <a:spLocks noGrp="1"/>
              </p:cNvSpPr>
              <p:nvPr>
                <p:ph idx="1"/>
              </p:nvPr>
            </p:nvSpPr>
            <p:spPr>
              <a:xfrm>
                <a:off x="360854" y="746120"/>
                <a:ext cx="11485848" cy="5632311"/>
              </a:xfrm>
            </p:spPr>
            <p:txBody>
              <a:bodyPr/>
              <a:lstStyle/>
              <a:p>
                <a:pPr hangingPunct="0"/>
                <a:r>
                  <a:rPr lang="en-US" altLang="zh-CN" b="1" smtClean="0"/>
                  <a:t>               </a:t>
                </a:r>
                <a:r>
                  <a:rPr lang="zh-CN" altLang="zh-CN" b="1" smtClean="0"/>
                  <a:t>对</a:t>
                </a:r>
                <a:r>
                  <a:rPr lang="zh-CN" altLang="zh-CN" b="1"/>
                  <a:t>于以下三个反应，从反应开始进行到达到平衡后，保持温度、体积不变，按要求回答下列问题。</a:t>
                </a:r>
                <a:endParaRPr lang="zh-CN" altLang="zh-CN"/>
              </a:p>
              <a:p>
                <a:pPr hangingPunct="0"/>
                <a:r>
                  <a:rPr lang="en-US" altLang="zh-CN" b="1" smtClean="0"/>
                  <a:t>(</a:t>
                </a:r>
                <a:r>
                  <a:rPr lang="en-US" altLang="zh-CN" b="1"/>
                  <a:t>1)PCl</a:t>
                </a:r>
                <a:r>
                  <a:rPr lang="en-US" altLang="zh-CN" b="1" baseline="-25000"/>
                  <a:t>5</a:t>
                </a:r>
                <a:r>
                  <a:rPr lang="en-US" altLang="zh-CN" b="1"/>
                  <a:t>(g)</a:t>
                </a:r>
                <a14:m>
                  <m:oMath xmlns:m="http://schemas.openxmlformats.org/officeDocument/2006/math">
                    <m:r>
                      <m:rPr>
                        <m:nor/>
                      </m:rPr>
                      <a:rPr lang="en-US" altLang="zh-CN" spc="-500">
                        <a:solidFill>
                          <a:srgbClr val="000000"/>
                        </a:solidFill>
                        <a:latin typeface="Cambria Math" panose="02040503050406030204" pitchFamily="18" charset="0"/>
                        <a:ea typeface="宋体" panose="02010600030101010101" pitchFamily="2" charset="-122"/>
                        <a:cs typeface="Cambria Math" panose="02040503050406030204" pitchFamily="18" charset="0"/>
                      </a:rPr>
                      <m:t>⥫</m:t>
                    </m:r>
                    <m:r>
                      <m:rPr>
                        <m:nor/>
                      </m:rPr>
                      <a:rPr lang="en-US" altLang="zh-CN">
                        <a:solidFill>
                          <a:srgbClr val="000000"/>
                        </a:solidFill>
                        <a:latin typeface="Cambria Math" panose="02040503050406030204" pitchFamily="18" charset="0"/>
                        <a:ea typeface="宋体" panose="02010600030101010101" pitchFamily="2" charset="-122"/>
                        <a:cs typeface="Cambria Math" panose="02040503050406030204" pitchFamily="18" charset="0"/>
                      </a:rPr>
                      <m:t>⥬</m:t>
                    </m:r>
                  </m:oMath>
                </a14:m>
                <a:r>
                  <a:rPr lang="en-US" altLang="zh-CN" b="1" smtClean="0"/>
                  <a:t> </a:t>
                </a:r>
                <a:r>
                  <a:rPr lang="en-US" altLang="zh-CN" b="1"/>
                  <a:t>PCl</a:t>
                </a:r>
                <a:r>
                  <a:rPr lang="en-US" altLang="zh-CN" b="1" baseline="-25000"/>
                  <a:t>3</a:t>
                </a:r>
                <a:r>
                  <a:rPr lang="en-US" altLang="zh-CN" b="1"/>
                  <a:t>(g)</a:t>
                </a:r>
                <a:r>
                  <a:rPr lang="zh-CN" altLang="zh-CN" b="1"/>
                  <a:t>＋</a:t>
                </a:r>
                <a:r>
                  <a:rPr lang="en-US" altLang="zh-CN" b="1"/>
                  <a:t>Cl</a:t>
                </a:r>
                <a:r>
                  <a:rPr lang="en-US" altLang="zh-CN" b="1" baseline="-25000"/>
                  <a:t>2</a:t>
                </a:r>
                <a:r>
                  <a:rPr lang="en-US" altLang="zh-CN" b="1"/>
                  <a:t>(g)</a:t>
                </a:r>
                <a:endParaRPr lang="zh-CN" altLang="zh-CN"/>
              </a:p>
              <a:p>
                <a:pPr hangingPunct="0"/>
                <a:r>
                  <a:rPr lang="en-US" altLang="zh-CN" b="1" smtClean="0"/>
                  <a:t>        </a:t>
                </a:r>
                <a:r>
                  <a:rPr lang="zh-CN" altLang="zh-CN" b="1" smtClean="0"/>
                  <a:t>再</a:t>
                </a:r>
                <a:r>
                  <a:rPr lang="zh-CN" altLang="zh-CN" b="1"/>
                  <a:t>充入</a:t>
                </a:r>
                <a:r>
                  <a:rPr lang="en-US" altLang="zh-CN" b="1"/>
                  <a:t>PCl</a:t>
                </a:r>
                <a:r>
                  <a:rPr lang="en-US" altLang="zh-CN" b="1" baseline="-25000"/>
                  <a:t>5</a:t>
                </a:r>
                <a:r>
                  <a:rPr lang="en-US" altLang="zh-CN" b="1"/>
                  <a:t>(g</a:t>
                </a:r>
                <a:r>
                  <a:rPr lang="en-US" altLang="zh-CN" b="1" smtClean="0"/>
                  <a:t>)</a:t>
                </a:r>
                <a:r>
                  <a:rPr lang="zh-CN" altLang="zh-CN" b="1" smtClean="0"/>
                  <a:t>，平</a:t>
                </a:r>
                <a:r>
                  <a:rPr lang="zh-CN" altLang="zh-CN" b="1"/>
                  <a:t>衡向</a:t>
                </a:r>
                <a:r>
                  <a:rPr lang="zh-CN" altLang="zh-CN" b="1" u="sng"/>
                  <a:t>　　　　</a:t>
                </a:r>
                <a:r>
                  <a:rPr lang="zh-CN" altLang="zh-CN" b="1"/>
                  <a:t>方向移动，达到平衡后，</a:t>
                </a:r>
                <a:r>
                  <a:rPr lang="en-US" altLang="zh-CN" b="1"/>
                  <a:t>PCl</a:t>
                </a:r>
                <a:r>
                  <a:rPr lang="en-US" altLang="zh-CN" b="1" baseline="-25000"/>
                  <a:t>5</a:t>
                </a:r>
                <a:r>
                  <a:rPr lang="en-US" altLang="zh-CN" b="1"/>
                  <a:t>(g)</a:t>
                </a:r>
                <a:r>
                  <a:rPr lang="zh-CN" altLang="zh-CN" b="1"/>
                  <a:t>的转化率</a:t>
                </a:r>
                <a:r>
                  <a:rPr lang="zh-CN" altLang="zh-CN" b="1" u="sng"/>
                  <a:t>　　　　</a:t>
                </a:r>
                <a:r>
                  <a:rPr lang="zh-CN" altLang="zh-CN" b="1"/>
                  <a:t>，</a:t>
                </a:r>
                <a:r>
                  <a:rPr lang="en-US" altLang="zh-CN" b="1"/>
                  <a:t>PCl</a:t>
                </a:r>
                <a:r>
                  <a:rPr lang="en-US" altLang="zh-CN" b="1" baseline="-25000"/>
                  <a:t>5</a:t>
                </a:r>
                <a:r>
                  <a:rPr lang="en-US" altLang="zh-CN" b="1"/>
                  <a:t>(g)</a:t>
                </a:r>
                <a:r>
                  <a:rPr lang="zh-CN" altLang="zh-CN" b="1"/>
                  <a:t>的百分含量</a:t>
                </a:r>
                <a:r>
                  <a:rPr lang="zh-CN" altLang="zh-CN" b="1" u="sng"/>
                  <a:t>　　　　</a:t>
                </a:r>
                <a:r>
                  <a:rPr lang="zh-CN" altLang="zh-CN" b="1"/>
                  <a:t>。</a:t>
                </a:r>
                <a:endParaRPr lang="zh-CN" altLang="zh-CN"/>
              </a:p>
              <a:p>
                <a:pPr hangingPunct="0">
                  <a:spcAft>
                    <a:spcPts val="0"/>
                  </a:spcAft>
                </a:pP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反应</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减小</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增大</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2HI</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14:m>
                  <m:oMath xmlns:m="http://schemas.openxmlformats.org/officeDocument/2006/math">
                    <m:r>
                      <m:rPr>
                        <m:nor/>
                      </m:rPr>
                      <a:rPr lang="en-US" altLang="zh-CN" spc="-500">
                        <a:solidFill>
                          <a:srgbClr val="000000"/>
                        </a:solidFill>
                        <a:latin typeface="Cambria Math" panose="02040503050406030204" pitchFamily="18" charset="0"/>
                        <a:ea typeface="宋体" panose="02010600030101010101" pitchFamily="2" charset="-122"/>
                        <a:cs typeface="Cambria Math" panose="02040503050406030204" pitchFamily="18" charset="0"/>
                      </a:rPr>
                      <m:t>⥫</m:t>
                    </m:r>
                    <m:r>
                      <m:rPr>
                        <m:nor/>
                      </m:rPr>
                      <a:rPr lang="en-US" altLang="zh-CN">
                        <a:solidFill>
                          <a:srgbClr val="000000"/>
                        </a:solidFill>
                        <a:latin typeface="Cambria Math" panose="02040503050406030204" pitchFamily="18" charset="0"/>
                        <a:ea typeface="宋体" panose="02010600030101010101" pitchFamily="2" charset="-122"/>
                        <a:cs typeface="Cambria Math" panose="02040503050406030204" pitchFamily="18" charset="0"/>
                      </a:rPr>
                      <m:t>⥬</m:t>
                    </m:r>
                  </m:oMath>
                </a14:m>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再</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充入</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HI</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，平衡向</a:t>
                </a: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方向移动，达到平衡后，</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HI</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的分解率</a:t>
                </a: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HI</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的百分含量</a:t>
                </a: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反应</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不变</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变</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7" name="内容占位符 6"/>
              <p:cNvSpPr>
                <a:spLocks noRot="1" noChangeAspect="1" noMove="1" noResize="1" noEditPoints="1" noAdjustHandles="1" noChangeArrowheads="1" noChangeShapeType="1" noTextEdit="1"/>
              </p:cNvSpPr>
              <p:nvPr>
                <p:ph idx="1"/>
              </p:nvPr>
            </p:nvSpPr>
            <p:spPr>
              <a:xfrm>
                <a:off x="360854" y="746120"/>
                <a:ext cx="11485848" cy="5632311"/>
              </a:xfrm>
              <a:blipFill rotWithShape="1">
                <a:blip r:embed="rId1"/>
                <a:stretch>
                  <a:fillRect l="-2" t="-11" r="1" b="9"/>
                </a:stretch>
              </a:blipFill>
            </p:spPr>
            <p:txBody>
              <a:bodyPr/>
              <a:lstStyle/>
              <a:p>
                <a:r>
                  <a:rPr lang="zh-CN" altLang="en-US">
                    <a:noFill/>
                  </a:rPr>
                  <a:t> </a:t>
                </a:r>
              </a:p>
            </p:txBody>
          </p:sp>
        </mc:Fallback>
      </mc:AlternateContent>
      <p:pic>
        <p:nvPicPr>
          <p:cNvPr id="3" name="24典例3.EPS" descr="id:2147492019;FounderCES"/>
          <p:cNvPicPr/>
          <p:nvPr/>
        </p:nvPicPr>
        <p:blipFill>
          <a:blip r:embed="rId2"/>
          <a:stretch>
            <a:fillRect/>
          </a:stretch>
        </p:blipFill>
        <p:spPr>
          <a:xfrm>
            <a:off x="526041" y="940074"/>
            <a:ext cx="926785" cy="298607"/>
          </a:xfrm>
          <a:prstGeom prst="rect">
            <a:avLst/>
          </a:prstGeom>
        </p:spPr>
      </p:pic>
      <p:pic>
        <p:nvPicPr>
          <p:cNvPr id="5" name="24答案.EPS" descr="id:2147491990;FounderCES"/>
          <p:cNvPicPr/>
          <p:nvPr/>
        </p:nvPicPr>
        <p:blipFill>
          <a:blip r:embed="rId3"/>
          <a:stretch>
            <a:fillRect/>
          </a:stretch>
        </p:blipFill>
        <p:spPr>
          <a:xfrm>
            <a:off x="478582" y="3717032"/>
            <a:ext cx="745490" cy="265430"/>
          </a:xfrm>
          <a:prstGeom prst="rect">
            <a:avLst/>
          </a:prstGeom>
        </p:spPr>
      </p:pic>
      <p:pic>
        <p:nvPicPr>
          <p:cNvPr id="8" name="24答案.EPS" descr="id:2147491990;FounderCES"/>
          <p:cNvPicPr/>
          <p:nvPr/>
        </p:nvPicPr>
        <p:blipFill>
          <a:blip r:embed="rId3"/>
          <a:stretch>
            <a:fillRect/>
          </a:stretch>
        </p:blipFill>
        <p:spPr>
          <a:xfrm>
            <a:off x="478582" y="5888248"/>
            <a:ext cx="745490" cy="26543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7">
                                            <p:txEl>
                                              <p:pRg st="3" end="3"/>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8"/>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7">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3" name="内容占位符 2"/>
              <p:cNvSpPr>
                <a:spLocks noGrp="1"/>
              </p:cNvSpPr>
              <p:nvPr>
                <p:ph idx="1"/>
              </p:nvPr>
            </p:nvSpPr>
            <p:spPr>
              <a:xfrm>
                <a:off x="360854" y="746120"/>
                <a:ext cx="11485848" cy="5632311"/>
              </a:xfrm>
            </p:spPr>
            <p:txBody>
              <a:bodyPr/>
              <a:lstStyle/>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2NO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14:m>
                  <m:oMath xmlns:m="http://schemas.openxmlformats.org/officeDocument/2006/math">
                    <m:r>
                      <m:rPr>
                        <m:nor/>
                      </m:rPr>
                      <a:rPr lang="en-US" altLang="zh-CN" spc="-500">
                        <a:solidFill>
                          <a:srgbClr val="000000"/>
                        </a:solidFill>
                        <a:latin typeface="Cambria Math" panose="02040503050406030204" pitchFamily="18" charset="0"/>
                        <a:ea typeface="宋体" panose="02010600030101010101" pitchFamily="2" charset="-122"/>
                        <a:cs typeface="Cambria Math" panose="02040503050406030204" pitchFamily="18" charset="0"/>
                      </a:rPr>
                      <m:t>⥫</m:t>
                    </m:r>
                    <m:r>
                      <m:rPr>
                        <m:nor/>
                      </m:rPr>
                      <a:rPr lang="en-US" altLang="zh-CN">
                        <a:solidFill>
                          <a:srgbClr val="000000"/>
                        </a:solidFill>
                        <a:latin typeface="Cambria Math" panose="02040503050406030204" pitchFamily="18" charset="0"/>
                        <a:ea typeface="宋体" panose="02010600030101010101" pitchFamily="2" charset="-122"/>
                        <a:cs typeface="Cambria Math" panose="02040503050406030204" pitchFamily="18" charset="0"/>
                      </a:rPr>
                      <m:t>⥬</m:t>
                    </m:r>
                  </m:oMath>
                </a14:m>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再</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充入</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，平</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衡向</a:t>
                </a: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方向移动，达到平衡后，</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的转化率</a:t>
                </a: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的百分含量</a:t>
                </a: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反应</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增大</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减小</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14:m>
                  <m:oMath xmlns:m="http://schemas.openxmlformats.org/officeDocument/2006/math">
                    <m:r>
                      <m:rPr>
                        <m:nor/>
                      </m:rPr>
                      <a:rPr lang="en-US" altLang="zh-CN" spc="-500">
                        <a:solidFill>
                          <a:srgbClr val="000000"/>
                        </a:solidFill>
                        <a:latin typeface="Cambria Math" panose="02040503050406030204" pitchFamily="18" charset="0"/>
                        <a:ea typeface="宋体" panose="02010600030101010101" pitchFamily="2" charset="-122"/>
                        <a:cs typeface="Cambria Math" panose="02040503050406030204" pitchFamily="18" charset="0"/>
                      </a:rPr>
                      <m:t>⥫</m:t>
                    </m:r>
                    <m:r>
                      <m:rPr>
                        <m:nor/>
                      </m:rPr>
                      <a:rPr lang="en-US" altLang="zh-CN">
                        <a:solidFill>
                          <a:srgbClr val="000000"/>
                        </a:solidFill>
                        <a:latin typeface="Cambria Math" panose="02040503050406030204" pitchFamily="18" charset="0"/>
                        <a:ea typeface="宋体" panose="02010600030101010101" pitchFamily="2" charset="-122"/>
                        <a:cs typeface="Cambria Math" panose="02040503050406030204" pitchFamily="18" charset="0"/>
                      </a:rPr>
                      <m:t>⥬</m:t>
                    </m:r>
                  </m:oMath>
                </a14:m>
                <a:r>
                  <a:rPr lang="en-US" altLang="zh-CN" b="1" i="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同</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等倍数地加入</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，平衡向</a:t>
                </a: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方向移动，达到平衡后，</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的转化率都</a:t>
                </a: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，体积分数都</a:t>
                </a: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的转化率、体积分数都</a:t>
                </a: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的转化率都</a:t>
                </a: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，体积分数都</a:t>
                </a: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反应</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增大</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减小</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不变</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减小</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增</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大</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3" name="内容占位符 2"/>
              <p:cNvSpPr>
                <a:spLocks noRot="1" noChangeAspect="1" noMove="1" noResize="1" noEditPoints="1" noAdjustHandles="1" noChangeArrowheads="1" noChangeShapeType="1" noTextEdit="1"/>
              </p:cNvSpPr>
              <p:nvPr>
                <p:ph idx="1"/>
              </p:nvPr>
            </p:nvSpPr>
            <p:spPr>
              <a:xfrm>
                <a:off x="360854" y="746120"/>
                <a:ext cx="11485848" cy="5632311"/>
              </a:xfrm>
              <a:blipFill rotWithShape="1">
                <a:blip r:embed="rId1"/>
                <a:stretch>
                  <a:fillRect l="-2" t="-11" r="1" b="9"/>
                </a:stretch>
              </a:blipFill>
            </p:spPr>
            <p:txBody>
              <a:bodyPr/>
              <a:lstStyle/>
              <a:p>
                <a:r>
                  <a:rPr lang="zh-CN" altLang="en-US">
                    <a:noFill/>
                  </a:rPr>
                  <a:t> </a:t>
                </a:r>
              </a:p>
            </p:txBody>
          </p:sp>
        </mc:Fallback>
      </mc:AlternateContent>
      <p:pic>
        <p:nvPicPr>
          <p:cNvPr id="5" name="24答案.EPS" descr="id:2147491990;FounderCES"/>
          <p:cNvPicPr/>
          <p:nvPr/>
        </p:nvPicPr>
        <p:blipFill>
          <a:blip r:embed="rId2"/>
          <a:stretch>
            <a:fillRect/>
          </a:stretch>
        </p:blipFill>
        <p:spPr>
          <a:xfrm>
            <a:off x="496302" y="2602408"/>
            <a:ext cx="745490" cy="265430"/>
          </a:xfrm>
          <a:prstGeom prst="rect">
            <a:avLst/>
          </a:prstGeom>
        </p:spPr>
      </p:pic>
      <p:pic>
        <p:nvPicPr>
          <p:cNvPr id="6" name="24答案.EPS" descr="id:2147491990;FounderCES"/>
          <p:cNvPicPr/>
          <p:nvPr/>
        </p:nvPicPr>
        <p:blipFill>
          <a:blip r:embed="rId2"/>
          <a:stretch>
            <a:fillRect/>
          </a:stretch>
        </p:blipFill>
        <p:spPr>
          <a:xfrm>
            <a:off x="550590" y="5897524"/>
            <a:ext cx="745490" cy="26543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6"/>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576248"/>
          </a:xfrm>
        </p:spPr>
        <p:txBody>
          <a:bodyPr/>
          <a:lstStyle/>
          <a:p>
            <a:pPr hangingPunct="0">
              <a:spcAft>
                <a:spcPts val="0"/>
              </a:spcAft>
            </a:pPr>
            <a:r>
              <a:rPr lang="en-US" altLang="zh-CN" b="1"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选</a:t>
            </a:r>
            <a:r>
              <a:rPr lang="zh-CN" altLang="zh-CN" b="1">
                <a:solidFill>
                  <a:srgbClr val="00A451"/>
                </a:solidFill>
                <a:latin typeface="Times New Roman" panose="02020603050405020304" pitchFamily="18" charset="0"/>
                <a:ea typeface="黑体" panose="02010609060101010101" pitchFamily="49" charset="-122"/>
                <a:cs typeface="Times New Roman" panose="02020603050405020304" pitchFamily="18" charset="0"/>
              </a:rPr>
              <a:t>择化工生产适宜条件的分析角度与原则要求</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要点4.EPS" descr="id:2147492055;FounderCES"/>
          <p:cNvPicPr/>
          <p:nvPr/>
        </p:nvPicPr>
        <p:blipFill>
          <a:blip r:embed="rId1"/>
          <a:stretch>
            <a:fillRect/>
          </a:stretch>
        </p:blipFill>
        <p:spPr>
          <a:xfrm>
            <a:off x="533656" y="925654"/>
            <a:ext cx="886901" cy="311536"/>
          </a:xfrm>
          <a:prstGeom prst="rect">
            <a:avLst/>
          </a:prstGeom>
        </p:spPr>
      </p:pic>
      <p:graphicFrame>
        <p:nvGraphicFramePr>
          <p:cNvPr id="4" name="表格 3"/>
          <p:cNvGraphicFramePr>
            <a:graphicFrameLocks noGrp="1"/>
          </p:cNvGraphicFramePr>
          <p:nvPr/>
        </p:nvGraphicFramePr>
        <p:xfrm>
          <a:off x="550590" y="1556792"/>
          <a:ext cx="11089232" cy="4389120"/>
        </p:xfrm>
        <a:graphic>
          <a:graphicData uri="http://schemas.openxmlformats.org/drawingml/2006/table">
            <a:tbl>
              <a:tblPr firstRow="1" firstCol="1" bandRow="1"/>
              <a:tblGrid>
                <a:gridCol w="4435694"/>
                <a:gridCol w="6653538"/>
              </a:tblGrid>
              <a:tr h="295115">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分析角度</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原则要求</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r>
              <a:tr h="295115">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从化学反应速率的角度分析</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1114" marR="61114"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既不能过快</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又不能太慢</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1114" marR="61114"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632974">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从化学平衡移动的角度分析</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1114" marR="61114"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既要注意外界条件对速率和平衡影响的一致性</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又要注意二者影响的矛盾性</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1114" marR="61114"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632974">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从原料的利用率的角度分析</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1114" marR="61114"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增加易得廉价原料</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提高难得高价原料的利用率</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从而降低生产成本</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1114" marR="61114"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295115">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从实际生产能力的角度分析</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1114" marR="61114"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如设备承受高温、高压的能力等</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1114" marR="61114"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541759">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从催化剂的使用活性的角度分析</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1114" marR="61114"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注意温度对催化剂活性的限制</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1114" marR="61114"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bl>
          </a:graphicData>
        </a:graphic>
      </p:graphicFrame>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24典例4.EPS" descr="id:2147492083;FounderCES"/>
          <p:cNvPicPr/>
          <p:nvPr/>
        </p:nvPicPr>
        <p:blipFill>
          <a:blip r:embed="rId1"/>
          <a:stretch>
            <a:fillRect/>
          </a:stretch>
        </p:blipFill>
        <p:spPr>
          <a:xfrm>
            <a:off x="472114" y="935900"/>
            <a:ext cx="981364" cy="315926"/>
          </a:xfrm>
          <a:prstGeom prst="rect">
            <a:avLst/>
          </a:prstGeom>
        </p:spPr>
      </p:pic>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4523105"/>
              </a:xfrm>
            </p:spPr>
            <p:txBody>
              <a:bodyPr/>
              <a:lstStyle/>
              <a:p>
                <a:pPr algn="dist"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工</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业合成氨是人类科学技术的一项重大突破，目前已有三位科学家因其获得诺贝尔奖，其反应为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14:m>
                  <m:oMath xmlns:m="http://schemas.openxmlformats.org/officeDocument/2006/math">
                    <m:r>
                      <m:rPr>
                        <m:nor/>
                      </m:rPr>
                      <a:rPr lang="en-US" altLang="zh-CN" spc="-500">
                        <a:solidFill>
                          <a:srgbClr val="000000"/>
                        </a:solidFill>
                        <a:latin typeface="Cambria Math" panose="02040503050406030204" pitchFamily="18" charset="0"/>
                        <a:ea typeface="宋体" panose="02010600030101010101" pitchFamily="2" charset="-122"/>
                        <a:cs typeface="Cambria Math" panose="02040503050406030204" pitchFamily="18" charset="0"/>
                      </a:rPr>
                      <m:t>⥫</m:t>
                    </m:r>
                    <m:r>
                      <m:rPr>
                        <m:nor/>
                      </m:rPr>
                      <a:rPr lang="en-US" altLang="zh-CN">
                        <a:solidFill>
                          <a:srgbClr val="000000"/>
                        </a:solidFill>
                        <a:latin typeface="Cambria Math" panose="02040503050406030204" pitchFamily="18" charset="0"/>
                        <a:ea typeface="宋体" panose="02010600030101010101" pitchFamily="2" charset="-122"/>
                        <a:cs typeface="Cambria Math" panose="02040503050406030204" pitchFamily="18" charset="0"/>
                      </a:rPr>
                      <m:t>⥬</m:t>
                    </m:r>
                  </m:oMath>
                </a14:m>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2NH</a:t>
                </a:r>
                <a:r>
                  <a:rPr lang="en-US" altLang="zh-CN" b="1" baseline="-25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92.4 kJ</a:t>
                </a:r>
                <a:r>
                  <a:rPr lang="en-US" altLang="zh-CN" b="1"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mol</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30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200 J</a:t>
                </a:r>
                <a:r>
                  <a:rPr lang="en-US" altLang="zh-CN" b="1"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mol</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。回答下列问题：</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合成氨反应在常温下</a:t>
                </a: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填</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能</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不能</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自发。</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能</a:t>
                </a: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r>
                  <a:rPr lang="en-US" altLang="zh-CN" b="1" smtClean="0">
                    <a:solidFill>
                      <a:srgbClr val="000000"/>
                    </a:solidFill>
                    <a:latin typeface="Times New Roman" panose="02020603050405020304" pitchFamily="18" charset="0"/>
                    <a:ea typeface="宋体" panose="02010600030101010101" pitchFamily="2" charset="-122"/>
                  </a:rPr>
                  <a:t>              N</a:t>
                </a:r>
                <a:r>
                  <a:rPr lang="en-US" altLang="zh-CN" b="1" baseline="-25000" smtClean="0">
                    <a:solidFill>
                      <a:srgbClr val="000000"/>
                    </a:solidFill>
                    <a:latin typeface="Times New Roman" panose="02020603050405020304" pitchFamily="18" charset="0"/>
                    <a:ea typeface="宋体" panose="02010600030101010101" pitchFamily="2" charset="-122"/>
                  </a:rPr>
                  <a:t>2</a:t>
                </a:r>
                <a:r>
                  <a:rPr lang="en-US" altLang="zh-CN" b="1" smtClean="0">
                    <a:solidFill>
                      <a:srgbClr val="000000"/>
                    </a:solidFill>
                    <a:latin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rPr>
                  <a:t>g</a:t>
                </a:r>
                <a:r>
                  <a:rPr lang="en-US" altLang="zh-CN" b="1">
                    <a:solidFill>
                      <a:srgbClr val="000000"/>
                    </a:solidFill>
                    <a:latin typeface="宋体" panose="02010600030101010101" pitchFamily="2" charset="-122"/>
                    <a:cs typeface="Times New Roman" panose="02020603050405020304" pitchFamily="18" charset="0"/>
                  </a:rPr>
                  <a:t>)</a:t>
                </a:r>
                <a:r>
                  <a:rPr lang="zh-CN" altLang="zh-CN" b="1">
                    <a:solidFill>
                      <a:srgbClr val="000000"/>
                    </a:solidFill>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rPr>
                  <a:t>3H</a:t>
                </a:r>
                <a:r>
                  <a:rPr lang="en-US" altLang="zh-CN" b="1" baseline="-25000">
                    <a:solidFill>
                      <a:srgbClr val="000000"/>
                    </a:solidFill>
                    <a:latin typeface="Times New Roman" panose="02020603050405020304" pitchFamily="18" charset="0"/>
                    <a:ea typeface="宋体" panose="02010600030101010101" pitchFamily="2" charset="-122"/>
                  </a:rPr>
                  <a:t>2</a:t>
                </a:r>
                <a:r>
                  <a:rPr lang="en-US" altLang="zh-CN" b="1">
                    <a:solidFill>
                      <a:srgbClr val="000000"/>
                    </a:solidFill>
                    <a:latin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rPr>
                  <a:t>g</a:t>
                </a:r>
                <a:r>
                  <a:rPr lang="en-US" altLang="zh-CN" b="1">
                    <a:solidFill>
                      <a:srgbClr val="000000"/>
                    </a:solidFill>
                    <a:latin typeface="宋体" panose="02010600030101010101" pitchFamily="2" charset="-122"/>
                    <a:cs typeface="Times New Roman" panose="02020603050405020304" pitchFamily="18" charset="0"/>
                  </a:rPr>
                  <a:t>)</a:t>
                </a:r>
                <a14:m>
                  <m:oMath xmlns:m="http://schemas.openxmlformats.org/officeDocument/2006/math">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oMath>
                </a14:m>
                <a:r>
                  <a:rPr lang="en-US" altLang="zh-CN" b="1" smtClean="0">
                    <a:solidFill>
                      <a:srgbClr val="000000"/>
                    </a:solidFill>
                    <a:latin typeface="Times New Roman" panose="02020603050405020304" pitchFamily="18" charset="0"/>
                    <a:ea typeface="宋体" panose="02010600030101010101" pitchFamily="2" charset="-122"/>
                  </a:rPr>
                  <a:t>2NH</a:t>
                </a:r>
                <a:r>
                  <a:rPr lang="en-US" altLang="zh-CN" b="1" baseline="-25000" smtClean="0">
                    <a:solidFill>
                      <a:srgbClr val="000000"/>
                    </a:solidFill>
                    <a:latin typeface="Times New Roman" panose="02020603050405020304" pitchFamily="18" charset="0"/>
                    <a:ea typeface="宋体" panose="02010600030101010101" pitchFamily="2" charset="-122"/>
                  </a:rPr>
                  <a:t>3</a:t>
                </a:r>
                <a:r>
                  <a:rPr lang="en-US" altLang="zh-CN" b="1" smtClean="0">
                    <a:solidFill>
                      <a:srgbClr val="000000"/>
                    </a:solidFill>
                    <a:latin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rPr>
                  <a:t>g</a:t>
                </a:r>
                <a:r>
                  <a:rPr lang="en-US" altLang="zh-CN" b="1" smtClean="0">
                    <a:solidFill>
                      <a:srgbClr val="000000"/>
                    </a:solidFill>
                    <a:latin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rPr>
                  <a:t>Δ</a:t>
                </a:r>
                <a:r>
                  <a:rPr lang="en-US" altLang="zh-CN" b="1" i="1" smtClean="0">
                    <a:solidFill>
                      <a:srgbClr val="000000"/>
                    </a:solidFill>
                    <a:latin typeface="Times New Roman" panose="02020603050405020304" pitchFamily="18" charset="0"/>
                    <a:ea typeface="宋体" panose="02010600030101010101" pitchFamily="2" charset="-122"/>
                  </a:rPr>
                  <a:t>H</a:t>
                </a:r>
                <a:r>
                  <a:rPr lang="zh-CN" altLang="zh-CN" b="1">
                    <a:solidFill>
                      <a:srgbClr val="000000"/>
                    </a:solidFill>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rPr>
                  <a:t>92.4 kJ</a:t>
                </a:r>
                <a:r>
                  <a:rPr lang="en-US" altLang="zh-CN" b="1" smtClean="0">
                    <a:solidFill>
                      <a:srgbClr val="000000"/>
                    </a:solidFill>
                    <a:latin typeface="Times New Roman" panose="02020603050405020304" pitchFamily="18" charset="0"/>
                    <a:ea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rPr>
                  <a:t>mol</a:t>
                </a:r>
                <a:r>
                  <a:rPr lang="zh-CN" altLang="zh-CN" b="1" baseline="30000">
                    <a:solidFill>
                      <a:srgbClr val="000000"/>
                    </a:solidFill>
                    <a:ea typeface="宋体" panose="02010600030101010101" pitchFamily="2" charset="-122"/>
                    <a:cs typeface="Times New Roman" panose="02020603050405020304" pitchFamily="18" charset="0"/>
                  </a:rPr>
                  <a:t>－</a:t>
                </a:r>
                <a:r>
                  <a:rPr lang="en-US" altLang="zh-CN" b="1" baseline="30000" smtClean="0">
                    <a:solidFill>
                      <a:srgbClr val="000000"/>
                    </a:solidFill>
                    <a:latin typeface="Times New Roman" panose="02020603050405020304" pitchFamily="18" charset="0"/>
                    <a:ea typeface="宋体" panose="02010600030101010101" pitchFamily="2" charset="-122"/>
                  </a:rPr>
                  <a:t>1  </a:t>
                </a:r>
                <a:r>
                  <a:rPr lang="en-US" altLang="zh-CN" b="1" smtClean="0">
                    <a:solidFill>
                      <a:srgbClr val="000000"/>
                    </a:solidFill>
                    <a:latin typeface="Times New Roman" panose="02020603050405020304" pitchFamily="18" charset="0"/>
                    <a:ea typeface="宋体" panose="02010600030101010101" pitchFamily="2" charset="-122"/>
                  </a:rPr>
                  <a:t>Δ</a:t>
                </a:r>
                <a:r>
                  <a:rPr lang="en-US" altLang="zh-CN" b="1" i="1" smtClean="0">
                    <a:solidFill>
                      <a:srgbClr val="000000"/>
                    </a:solidFill>
                    <a:latin typeface="Times New Roman" panose="02020603050405020304" pitchFamily="18" charset="0"/>
                    <a:ea typeface="宋体" panose="02010600030101010101" pitchFamily="2" charset="-122"/>
                  </a:rPr>
                  <a:t>S</a:t>
                </a:r>
                <a:r>
                  <a:rPr lang="zh-CN" altLang="zh-CN" b="1">
                    <a:solidFill>
                      <a:srgbClr val="000000"/>
                    </a:solidFill>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rPr>
                  <a:t>200 J</a:t>
                </a:r>
                <a:r>
                  <a:rPr lang="en-US" altLang="zh-CN" b="1" smtClean="0">
                    <a:solidFill>
                      <a:srgbClr val="000000"/>
                    </a:solidFill>
                    <a:latin typeface="Times New Roman" panose="02020603050405020304" pitchFamily="18" charset="0"/>
                    <a:ea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rPr>
                  <a:t>K</a:t>
                </a:r>
                <a:r>
                  <a:rPr lang="zh-CN" altLang="zh-CN" b="1" baseline="30000">
                    <a:solidFill>
                      <a:srgbClr val="000000"/>
                    </a:solidFill>
                    <a:ea typeface="宋体" panose="02010600030101010101" pitchFamily="2" charset="-122"/>
                    <a:cs typeface="Times New Roman" panose="02020603050405020304" pitchFamily="18" charset="0"/>
                  </a:rPr>
                  <a:t>－</a:t>
                </a:r>
                <a:r>
                  <a:rPr lang="en-US" altLang="zh-CN" b="1" baseline="30000">
                    <a:solidFill>
                      <a:srgbClr val="000000"/>
                    </a:solidFill>
                    <a:latin typeface="Times New Roman" panose="02020603050405020304" pitchFamily="18" charset="0"/>
                    <a:ea typeface="宋体" panose="02010600030101010101" pitchFamily="2" charset="-122"/>
                  </a:rPr>
                  <a:t>1</a:t>
                </a:r>
                <a:r>
                  <a:rPr lang="en-US" altLang="zh-CN" b="1">
                    <a:solidFill>
                      <a:srgbClr val="000000"/>
                    </a:solidFill>
                    <a:latin typeface="Times New Roman" panose="02020603050405020304" pitchFamily="18" charset="0"/>
                    <a:ea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rPr>
                  <a:t>mol</a:t>
                </a:r>
                <a:r>
                  <a:rPr lang="zh-CN" altLang="zh-CN" b="1" baseline="30000">
                    <a:solidFill>
                      <a:srgbClr val="000000"/>
                    </a:solidFill>
                    <a:ea typeface="宋体" panose="02010600030101010101" pitchFamily="2" charset="-122"/>
                    <a:cs typeface="Times New Roman" panose="02020603050405020304" pitchFamily="18" charset="0"/>
                  </a:rPr>
                  <a:t>－</a:t>
                </a:r>
                <a:r>
                  <a:rPr lang="en-US" altLang="zh-CN" b="1" baseline="30000">
                    <a:solidFill>
                      <a:srgbClr val="000000"/>
                    </a:solidFill>
                    <a:latin typeface="Times New Roman" panose="02020603050405020304" pitchFamily="18" charset="0"/>
                    <a:ea typeface="宋体" panose="02010600030101010101" pitchFamily="2" charset="-122"/>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u="wavy">
                    <a:solidFill>
                      <a:srgbClr val="000000"/>
                    </a:solidFill>
                    <a:uFill>
                      <a:solidFill>
                        <a:srgbClr val="00B0F0"/>
                      </a:solidFill>
                    </a:uFill>
                    <a:latin typeface="Times New Roman" panose="02020603050405020304" pitchFamily="18" charset="0"/>
                    <a:ea typeface="楷体" panose="02010609060101010101" pitchFamily="49" charset="-122"/>
                    <a:cs typeface="Times New Roman" panose="02020603050405020304" pitchFamily="18" charset="0"/>
                  </a:rPr>
                  <a:t>常温约为</a:t>
                </a:r>
                <a:r>
                  <a:rPr lang="en-US" altLang="zh-CN" b="1" u="wavy" smtClean="0">
                    <a:solidFill>
                      <a:srgbClr val="000000"/>
                    </a:solidFill>
                    <a:uFill>
                      <a:solidFill>
                        <a:srgbClr val="00B0F0"/>
                      </a:solidFill>
                    </a:uFill>
                    <a:latin typeface="Times New Roman" panose="02020603050405020304" pitchFamily="18" charset="0"/>
                    <a:ea typeface="宋体" panose="02010600030101010101" pitchFamily="2" charset="-122"/>
                  </a:rPr>
                  <a:t>298 K</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a:t>
                </a:r>
                <a:r>
                  <a:rPr lang="en-US" altLang="zh-CN" b="1">
                    <a:solidFill>
                      <a:srgbClr val="000000"/>
                    </a:solidFill>
                    <a:latin typeface="Times New Roman" panose="02020603050405020304" pitchFamily="18" charset="0"/>
                    <a:ea typeface="宋体" panose="02010600030101010101" pitchFamily="2" charset="-122"/>
                  </a:rPr>
                  <a:t>Δ</a:t>
                </a:r>
                <a:r>
                  <a:rPr lang="en-US" altLang="zh-CN" b="1" i="1">
                    <a:solidFill>
                      <a:srgbClr val="000000"/>
                    </a:solidFill>
                    <a:latin typeface="Times New Roman" panose="02020603050405020304" pitchFamily="18" charset="0"/>
                    <a:ea typeface="宋体" panose="02010600030101010101" pitchFamily="2" charset="-122"/>
                  </a:rPr>
                  <a:t>G</a:t>
                </a:r>
                <a:r>
                  <a:rPr lang="zh-CN" altLang="zh-CN" b="1">
                    <a:solidFill>
                      <a:srgbClr val="000000"/>
                    </a:solidFill>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rPr>
                  <a:t>Δ</a:t>
                </a:r>
                <a:r>
                  <a:rPr lang="en-US" altLang="zh-CN" b="1" i="1">
                    <a:solidFill>
                      <a:srgbClr val="000000"/>
                    </a:solidFill>
                    <a:latin typeface="Times New Roman" panose="02020603050405020304" pitchFamily="18" charset="0"/>
                    <a:ea typeface="宋体" panose="02010600030101010101" pitchFamily="2" charset="-122"/>
                  </a:rPr>
                  <a:t>H</a:t>
                </a:r>
                <a:r>
                  <a:rPr lang="zh-CN" altLang="zh-CN" b="1">
                    <a:solidFill>
                      <a:srgbClr val="000000"/>
                    </a:solidFill>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rPr>
                  <a:t>T</a:t>
                </a:r>
                <a:r>
                  <a:rPr lang="en-US" altLang="zh-CN" b="1">
                    <a:solidFill>
                      <a:srgbClr val="000000"/>
                    </a:solidFill>
                    <a:latin typeface="Times New Roman" panose="02020603050405020304" pitchFamily="18" charset="0"/>
                    <a:ea typeface="宋体" panose="02010600030101010101" pitchFamily="2" charset="-122"/>
                  </a:rPr>
                  <a:t>Δ</a:t>
                </a:r>
                <a:r>
                  <a:rPr lang="en-US" altLang="zh-CN" b="1" i="1">
                    <a:solidFill>
                      <a:srgbClr val="000000"/>
                    </a:solidFill>
                    <a:latin typeface="Times New Roman" panose="02020603050405020304" pitchFamily="18" charset="0"/>
                    <a:ea typeface="宋体" panose="02010600030101010101" pitchFamily="2" charset="-122"/>
                  </a:rPr>
                  <a:t>S</a:t>
                </a:r>
                <a:r>
                  <a:rPr lang="zh-CN" altLang="zh-CN" b="1">
                    <a:solidFill>
                      <a:srgbClr val="000000"/>
                    </a:solidFill>
                    <a:ea typeface="宋体" panose="02010600030101010101" pitchFamily="2" charset="-122"/>
                    <a:cs typeface="Times New Roman" panose="02020603050405020304" pitchFamily="18" charset="0"/>
                  </a:rPr>
                  <a:t>＝</a:t>
                </a:r>
                <a:r>
                  <a:rPr lang="en-US" altLang="zh-CN" b="1">
                    <a:solidFill>
                      <a:srgbClr val="000000"/>
                    </a:solidFill>
                    <a:latin typeface="宋体" panose="02010600030101010101" pitchFamily="2" charset="-122"/>
                    <a:cs typeface="Times New Roman" panose="02020603050405020304" pitchFamily="18" charset="0"/>
                  </a:rPr>
                  <a:t>(</a:t>
                </a:r>
                <a:r>
                  <a:rPr lang="zh-CN" altLang="zh-CN" b="1">
                    <a:solidFill>
                      <a:srgbClr val="000000"/>
                    </a:solidFill>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rPr>
                  <a:t>92.4</a:t>
                </a:r>
                <a:r>
                  <a:rPr lang="zh-CN" altLang="zh-CN" b="1">
                    <a:solidFill>
                      <a:srgbClr val="000000"/>
                    </a:solidFill>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rPr>
                  <a:t>0.2</a:t>
                </a:r>
                <a:r>
                  <a:rPr lang="en-US" altLang="zh-CN" b="1">
                    <a:solidFill>
                      <a:srgbClr val="000000"/>
                    </a:solidFill>
                    <a:latin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rPr>
                  <a:t>298</a:t>
                </a:r>
                <a:r>
                  <a:rPr lang="en-US" altLang="zh-CN" b="1" smtClean="0">
                    <a:solidFill>
                      <a:srgbClr val="000000"/>
                    </a:solidFill>
                    <a:latin typeface="宋体" panose="02010600030101010101" pitchFamily="2"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rPr>
                  <a:t>kJ</a:t>
                </a:r>
                <a:r>
                  <a:rPr lang="en-US" altLang="zh-CN" b="1" smtClean="0">
                    <a:solidFill>
                      <a:srgbClr val="000000"/>
                    </a:solidFill>
                    <a:latin typeface="Times New Roman" panose="02020603050405020304" pitchFamily="18" charset="0"/>
                    <a:ea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rPr>
                  <a:t>mol</a:t>
                </a:r>
                <a:r>
                  <a:rPr lang="zh-CN" altLang="zh-CN" b="1" baseline="30000">
                    <a:solidFill>
                      <a:srgbClr val="000000"/>
                    </a:solidFill>
                    <a:ea typeface="宋体" panose="02010600030101010101" pitchFamily="2" charset="-122"/>
                    <a:cs typeface="Times New Roman" panose="02020603050405020304" pitchFamily="18" charset="0"/>
                  </a:rPr>
                  <a:t>－</a:t>
                </a:r>
                <a:r>
                  <a:rPr lang="en-US" altLang="zh-CN" b="1" baseline="30000">
                    <a:solidFill>
                      <a:srgbClr val="000000"/>
                    </a:solidFill>
                    <a:latin typeface="Times New Roman" panose="02020603050405020304" pitchFamily="18" charset="0"/>
                    <a:ea typeface="宋体" panose="02010600030101010101" pitchFamily="2" charset="-122"/>
                  </a:rPr>
                  <a:t>1</a:t>
                </a:r>
                <a:r>
                  <a:rPr lang="zh-CN" altLang="zh-CN" b="1">
                    <a:solidFill>
                      <a:srgbClr val="000000"/>
                    </a:solidFill>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rPr>
                  <a:t>32.8 kJ</a:t>
                </a:r>
                <a:r>
                  <a:rPr lang="en-US" altLang="zh-CN" b="1" smtClean="0">
                    <a:solidFill>
                      <a:srgbClr val="000000"/>
                    </a:solidFill>
                    <a:latin typeface="Times New Roman" panose="02020603050405020304" pitchFamily="18" charset="0"/>
                    <a:ea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rPr>
                  <a:t>mol</a:t>
                </a:r>
                <a:r>
                  <a:rPr lang="zh-CN" altLang="zh-CN" b="1" baseline="30000">
                    <a:solidFill>
                      <a:srgbClr val="000000"/>
                    </a:solidFill>
                    <a:ea typeface="宋体" panose="02010600030101010101" pitchFamily="2" charset="-122"/>
                    <a:cs typeface="Times New Roman" panose="02020603050405020304" pitchFamily="18" charset="0"/>
                  </a:rPr>
                  <a:t>－</a:t>
                </a:r>
                <a:r>
                  <a:rPr lang="en-US" altLang="zh-CN" b="1" baseline="30000">
                    <a:solidFill>
                      <a:srgbClr val="000000"/>
                    </a:solidFill>
                    <a:latin typeface="Times New Roman" panose="02020603050405020304" pitchFamily="18" charset="0"/>
                    <a:ea typeface="宋体" panose="02010600030101010101" pitchFamily="2" charset="-122"/>
                  </a:rPr>
                  <a:t>1</a:t>
                </a:r>
                <a:r>
                  <a:rPr lang="zh-CN" altLang="zh-CN" b="1">
                    <a:solidFill>
                      <a:srgbClr val="000000"/>
                    </a:solidFill>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rPr>
                  <a:t>0</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所以合成氨反应在常温下能自发进行。</a:t>
                </a:r>
                <a:endParaRPr lang="zh-CN" altLang="en-US"/>
              </a:p>
            </p:txBody>
          </p:sp>
        </mc:Choice>
        <mc:Fallback>
          <p:sp>
            <p:nvSpPr>
              <p:cNvPr id="2" name="内容占位符 1"/>
              <p:cNvSpPr>
                <a:spLocks noRot="1" noChangeAspect="1" noMove="1" noResize="1" noEditPoints="1" noAdjustHandles="1" noChangeArrowheads="1" noChangeShapeType="1" noTextEdit="1"/>
              </p:cNvSpPr>
              <p:nvPr>
                <p:ph idx="1"/>
              </p:nvPr>
            </p:nvSpPr>
            <p:spPr>
              <a:xfrm>
                <a:off x="360854" y="746120"/>
                <a:ext cx="11485848" cy="4523105"/>
              </a:xfrm>
              <a:blipFill rotWithShape="1">
                <a:blip r:embed="rId2"/>
                <a:stretch>
                  <a:fillRect l="-2" t="-14" r="1" b="14"/>
                </a:stretch>
              </a:blipFill>
            </p:spPr>
            <p:txBody>
              <a:bodyPr/>
              <a:lstStyle/>
              <a:p>
                <a:r>
                  <a:rPr lang="zh-CN" altLang="en-US">
                    <a:noFill/>
                  </a:rPr>
                  <a:t> </a:t>
                </a:r>
              </a:p>
            </p:txBody>
          </p:sp>
        </mc:Fallback>
      </mc:AlternateContent>
      <p:pic>
        <p:nvPicPr>
          <p:cNvPr id="5" name="24答案.EPS" descr="id:2147493817;FounderCES"/>
          <p:cNvPicPr/>
          <p:nvPr/>
        </p:nvPicPr>
        <p:blipFill>
          <a:blip r:embed="rId3"/>
          <a:stretch>
            <a:fillRect/>
          </a:stretch>
        </p:blipFill>
        <p:spPr>
          <a:xfrm>
            <a:off x="515244" y="3140968"/>
            <a:ext cx="765810" cy="273050"/>
          </a:xfrm>
          <a:prstGeom prst="rect">
            <a:avLst/>
          </a:prstGeom>
        </p:spPr>
      </p:pic>
      <p:pic>
        <p:nvPicPr>
          <p:cNvPr id="6" name="24解析.EPS" descr="id:2147492041;FounderCES"/>
          <p:cNvPicPr/>
          <p:nvPr/>
        </p:nvPicPr>
        <p:blipFill>
          <a:blip r:embed="rId4"/>
          <a:stretch>
            <a:fillRect/>
          </a:stretch>
        </p:blipFill>
        <p:spPr>
          <a:xfrm>
            <a:off x="550440" y="3742471"/>
            <a:ext cx="745490" cy="26543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
                                            <p:txEl>
                                              <p:pRg st="3" end="3"/>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6"/>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746120"/>
            <a:ext cx="11485848" cy="3808735"/>
          </a:xfrm>
        </p:spPr>
        <p:txBody>
          <a:bodyPr/>
          <a:lstStyle/>
          <a:p>
            <a:pPr hangingPunct="0"/>
            <a:r>
              <a:rPr lang="en-US" altLang="zh-CN" sz="2300" b="1"/>
              <a:t>3.</a:t>
            </a:r>
            <a:r>
              <a:rPr lang="zh-CN" altLang="zh-CN" sz="2300" b="1"/>
              <a:t>压强对化学平衡的影</a:t>
            </a:r>
            <a:r>
              <a:rPr lang="zh-CN" altLang="zh-CN" sz="2300" b="1" smtClean="0"/>
              <a:t>响</a:t>
            </a:r>
            <a:endParaRPr lang="en-US" altLang="zh-CN" sz="2300"/>
          </a:p>
          <a:p>
            <a:pPr hangingPunct="0"/>
            <a:r>
              <a:rPr lang="zh-CN" altLang="zh-CN" sz="2300" b="1" smtClean="0"/>
              <a:t>对于</a:t>
            </a:r>
            <a:r>
              <a:rPr lang="zh-CN" altLang="zh-CN" sz="2300" b="1"/>
              <a:t>有气体参加的可逆反应，当可逆反应达到平衡时，在其他条件不变的情况下：</a:t>
            </a:r>
            <a:endParaRPr lang="zh-CN" altLang="zh-CN" sz="2300"/>
          </a:p>
          <a:p>
            <a:pPr hangingPunct="0"/>
            <a:r>
              <a:rPr lang="en-US" altLang="zh-CN" sz="2300" b="1"/>
              <a:t>(1)</a:t>
            </a:r>
            <a:r>
              <a:rPr lang="zh-CN" altLang="zh-CN" sz="2300" b="1"/>
              <a:t>增大压强</a:t>
            </a:r>
            <a:r>
              <a:rPr lang="en-US" altLang="zh-CN" sz="2300" b="1"/>
              <a:t>(</a:t>
            </a:r>
            <a:r>
              <a:rPr lang="zh-CN" altLang="zh-CN" sz="2300" b="1"/>
              <a:t>减小容器的体积</a:t>
            </a:r>
            <a:r>
              <a:rPr lang="en-US" altLang="zh-CN" sz="2300" b="1"/>
              <a:t>)</a:t>
            </a:r>
            <a:r>
              <a:rPr lang="zh-CN" altLang="zh-CN" sz="2300" b="1"/>
              <a:t>，化学平衡向气体体积缩小的方向移动。</a:t>
            </a:r>
            <a:endParaRPr lang="zh-CN" altLang="zh-CN" sz="2300"/>
          </a:p>
          <a:p>
            <a:pPr hangingPunct="0"/>
            <a:r>
              <a:rPr lang="en-US" altLang="zh-CN" sz="2300" b="1"/>
              <a:t>(2)</a:t>
            </a:r>
            <a:r>
              <a:rPr lang="zh-CN" altLang="zh-CN" sz="2300" b="1"/>
              <a:t>减小压强</a:t>
            </a:r>
            <a:r>
              <a:rPr lang="en-US" altLang="zh-CN" sz="2300" b="1"/>
              <a:t>(</a:t>
            </a:r>
            <a:r>
              <a:rPr lang="zh-CN" altLang="zh-CN" sz="2300" b="1"/>
              <a:t>增大容器的体积</a:t>
            </a:r>
            <a:r>
              <a:rPr lang="en-US" altLang="zh-CN" sz="2300" b="1"/>
              <a:t>)</a:t>
            </a:r>
            <a:r>
              <a:rPr lang="zh-CN" altLang="zh-CN" sz="2300" b="1"/>
              <a:t>，化学平衡向气体体积增大的方向移动。</a:t>
            </a:r>
            <a:endParaRPr lang="zh-CN" altLang="zh-CN" sz="2300"/>
          </a:p>
          <a:p>
            <a:pPr hangingPunct="0"/>
            <a:r>
              <a:rPr lang="en-US" altLang="zh-CN" sz="2300" b="1"/>
              <a:t>(3)</a:t>
            </a:r>
            <a:r>
              <a:rPr lang="zh-CN" altLang="zh-CN" sz="2300" b="1"/>
              <a:t>反应前后气体的总体积没有变化的可逆反应，增大或减小压强都不能使化学平衡发生移动。</a:t>
            </a:r>
            <a:endParaRPr lang="zh-CN" altLang="zh-CN" sz="2300"/>
          </a:p>
          <a:p>
            <a:r>
              <a:rPr lang="en-US" altLang="zh-CN" sz="2300" b="1"/>
              <a:t>(4)</a:t>
            </a:r>
            <a:r>
              <a:rPr lang="zh-CN" altLang="zh-CN" sz="2300" b="1"/>
              <a:t>当平衡混合物中都是固态或液态物质时，改变压强化学平衡一般不发生移动。</a:t>
            </a:r>
            <a:endParaRPr lang="zh-CN" altLang="en-US" sz="2300"/>
          </a:p>
        </p:txBody>
      </p:sp>
      <p:pic>
        <p:nvPicPr>
          <p:cNvPr id="3" name="mm599.jpg" descr="id:2147493499;FounderCES"/>
          <p:cNvPicPr/>
          <p:nvPr/>
        </p:nvPicPr>
        <p:blipFill>
          <a:blip r:embed="rId1">
            <a:clrChange>
              <a:clrFrom>
                <a:srgbClr val="FFFFFE"/>
              </a:clrFrom>
              <a:clrTo>
                <a:srgbClr val="FFFFFE">
                  <a:alpha val="0"/>
                </a:srgbClr>
              </a:clrTo>
            </a:clrChange>
          </a:blip>
          <a:stretch>
            <a:fillRect/>
          </a:stretch>
        </p:blipFill>
        <p:spPr>
          <a:xfrm>
            <a:off x="3511713" y="4670388"/>
            <a:ext cx="4496377" cy="1686791"/>
          </a:xfrm>
          <a:prstGeom prst="rect">
            <a:avLst/>
          </a:prstGeom>
        </p:spPr>
      </p:pic>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24答案.EPS" descr="id:2147492048;FounderCES"/>
          <p:cNvPicPr/>
          <p:nvPr/>
        </p:nvPicPr>
        <p:blipFill>
          <a:blip r:embed="rId1"/>
          <a:stretch>
            <a:fillRect/>
          </a:stretch>
        </p:blipFill>
        <p:spPr>
          <a:xfrm>
            <a:off x="441816" y="2628286"/>
            <a:ext cx="704850" cy="251114"/>
          </a:xfrm>
          <a:prstGeom prst="rect">
            <a:avLst/>
          </a:prstGeom>
        </p:spPr>
      </p:pic>
      <p:pic>
        <p:nvPicPr>
          <p:cNvPr id="5" name="24解析.EPS" descr="id:2147492041;FounderCES"/>
          <p:cNvPicPr/>
          <p:nvPr/>
        </p:nvPicPr>
        <p:blipFill>
          <a:blip r:embed="rId2"/>
          <a:stretch>
            <a:fillRect/>
          </a:stretch>
        </p:blipFill>
        <p:spPr>
          <a:xfrm>
            <a:off x="457376" y="3153196"/>
            <a:ext cx="677718" cy="241300"/>
          </a:xfrm>
          <a:prstGeom prst="rect">
            <a:avLst/>
          </a:prstGeom>
        </p:spPr>
      </p:pic>
      <p:sp>
        <p:nvSpPr>
          <p:cNvPr id="2" name="内容占位符 1"/>
          <p:cNvSpPr>
            <a:spLocks noGrp="1"/>
          </p:cNvSpPr>
          <p:nvPr>
            <p:ph idx="1"/>
          </p:nvPr>
        </p:nvSpPr>
        <p:spPr>
          <a:xfrm>
            <a:off x="360854" y="746120"/>
            <a:ext cx="11485848" cy="3416320"/>
          </a:xfrm>
        </p:spPr>
        <p:txBody>
          <a:bodyPr/>
          <a:lstStyle/>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填</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高</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低</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下同</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温有利于提高反应速率，</a:t>
            </a: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温有利于提高平衡转化率，综合考虑催化剂</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铁触媒</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活性等因素，工业常控制反应温度在</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400</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500</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。针对反应速率与平衡产率的矛盾，我国科学家提出了两种解决方案。</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高</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低</a:t>
            </a: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温</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度越高</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反应速率越快</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所以高温有利于提高反应速率</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因为正反应为放热反应</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所以低温有利于提高平衡转化率。</a:t>
            </a: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5"/>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4524315"/>
          </a:xfrm>
        </p:spPr>
        <p:txBody>
          <a:bodyPr/>
          <a:lstStyle/>
          <a:p>
            <a:r>
              <a:rPr lang="en-US" altLang="zh-CN" b="1"/>
              <a:t>(3)</a:t>
            </a:r>
            <a:r>
              <a:rPr lang="zh-CN" altLang="zh-CN" b="1"/>
              <a:t>方案一：双温－双控－双催化剂。使用</a:t>
            </a:r>
            <a:r>
              <a:rPr lang="en-US" altLang="zh-CN" b="1"/>
              <a:t>Fe</a:t>
            </a:r>
            <a:r>
              <a:rPr lang="zh-CN" altLang="zh-CN" b="1"/>
              <a:t>－</a:t>
            </a:r>
            <a:r>
              <a:rPr lang="en-US" altLang="zh-CN" b="1"/>
              <a:t>TiO</a:t>
            </a:r>
            <a:r>
              <a:rPr lang="en-US" altLang="zh-CN" b="1" baseline="-25000"/>
              <a:t>2</a:t>
            </a:r>
            <a:r>
              <a:rPr lang="zh-CN" altLang="zh-CN" b="1" baseline="-25000"/>
              <a:t>－</a:t>
            </a:r>
            <a:r>
              <a:rPr lang="en-US" altLang="zh-CN" b="1" i="1" baseline="-25000"/>
              <a:t>x</a:t>
            </a:r>
            <a:r>
              <a:rPr lang="en-US" altLang="zh-CN" b="1"/>
              <a:t>H</a:t>
            </a:r>
            <a:r>
              <a:rPr lang="en-US" altLang="zh-CN" b="1" i="1" baseline="-25000"/>
              <a:t>y</a:t>
            </a:r>
            <a:r>
              <a:rPr lang="zh-CN" altLang="zh-CN" b="1"/>
              <a:t>双催化剂，通过光辐射产生温差</a:t>
            </a:r>
            <a:r>
              <a:rPr lang="en-US" altLang="zh-CN" b="1"/>
              <a:t>(</a:t>
            </a:r>
            <a:r>
              <a:rPr lang="zh-CN" altLang="zh-CN" b="1"/>
              <a:t>如体系温度为</a:t>
            </a:r>
            <a:r>
              <a:rPr lang="en-US" altLang="zh-CN" b="1"/>
              <a:t>495℃</a:t>
            </a:r>
            <a:r>
              <a:rPr lang="zh-CN" altLang="zh-CN" b="1"/>
              <a:t>时，</a:t>
            </a:r>
            <a:r>
              <a:rPr lang="en-US" altLang="zh-CN" b="1"/>
              <a:t>Fe</a:t>
            </a:r>
            <a:r>
              <a:rPr lang="zh-CN" altLang="zh-CN" b="1"/>
              <a:t>的温度为</a:t>
            </a:r>
            <a:r>
              <a:rPr lang="en-US" altLang="zh-CN" b="1"/>
              <a:t>547℃</a:t>
            </a:r>
            <a:r>
              <a:rPr lang="zh-CN" altLang="zh-CN" b="1"/>
              <a:t>，而</a:t>
            </a:r>
            <a:r>
              <a:rPr lang="en-US" altLang="zh-CN" b="1"/>
              <a:t>TiO</a:t>
            </a:r>
            <a:r>
              <a:rPr lang="en-US" altLang="zh-CN" b="1" baseline="-25000"/>
              <a:t>2</a:t>
            </a:r>
            <a:r>
              <a:rPr lang="zh-CN" altLang="zh-CN" b="1" baseline="-25000"/>
              <a:t>－</a:t>
            </a:r>
            <a:r>
              <a:rPr lang="en-US" altLang="zh-CN" b="1" i="1" baseline="-25000"/>
              <a:t>x</a:t>
            </a:r>
            <a:r>
              <a:rPr lang="en-US" altLang="zh-CN" b="1"/>
              <a:t>H</a:t>
            </a:r>
            <a:r>
              <a:rPr lang="en-US" altLang="zh-CN" b="1" i="1" baseline="-25000"/>
              <a:t>y</a:t>
            </a:r>
            <a:r>
              <a:rPr lang="zh-CN" altLang="zh-CN" b="1"/>
              <a:t>的温度为</a:t>
            </a:r>
            <a:r>
              <a:rPr lang="en-US" altLang="zh-CN" b="1"/>
              <a:t>415℃)</a:t>
            </a:r>
            <a:r>
              <a:rPr lang="zh-CN" altLang="zh-CN" b="1"/>
              <a:t>。</a:t>
            </a:r>
            <a:endParaRPr lang="zh-CN" altLang="zh-CN"/>
          </a:p>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下列说法正确的是</a:t>
            </a: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填字母</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下同</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氨气在</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冷</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Ti</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表面生成，有利于提高氨的平衡产率</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键在</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热</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Fe</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表面断裂，有利于提高合成氨反应速率</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热</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Fe</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高于体系温度，有利于提高氨的平衡产率</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冷</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Ti</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低于体系温度，有利于提高合成氨反应速</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率</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rPr>
              <a:t>            ab</a:t>
            </a: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endPar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24答案.EPS" descr="id:2147492048;FounderCES"/>
          <p:cNvPicPr/>
          <p:nvPr/>
        </p:nvPicPr>
        <p:blipFill>
          <a:blip r:embed="rId1"/>
          <a:stretch>
            <a:fillRect/>
          </a:stretch>
        </p:blipFill>
        <p:spPr>
          <a:xfrm>
            <a:off x="441816" y="4843282"/>
            <a:ext cx="704850" cy="251114"/>
          </a:xfrm>
          <a:prstGeom prst="rect">
            <a:avLst/>
          </a:prstGeom>
        </p:spPr>
      </p:pic>
      <p:pic>
        <p:nvPicPr>
          <p:cNvPr id="6" name="cx500.jpg" descr="id:2147493781;FounderCES"/>
          <p:cNvPicPr/>
          <p:nvPr/>
        </p:nvPicPr>
        <p:blipFill>
          <a:blip r:embed="rId2">
            <a:clrChange>
              <a:clrFrom>
                <a:srgbClr val="FFFFFE"/>
              </a:clrFrom>
              <a:clrTo>
                <a:srgbClr val="FFFFFE">
                  <a:alpha val="0"/>
                </a:srgbClr>
              </a:clrTo>
            </a:clrChange>
          </a:blip>
          <a:stretch>
            <a:fillRect/>
          </a:stretch>
        </p:blipFill>
        <p:spPr>
          <a:xfrm>
            <a:off x="8512371" y="2018800"/>
            <a:ext cx="3487491" cy="2346304"/>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6" end="6"/>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24解析.EPS" descr="id:2147492041;FounderCES"/>
          <p:cNvPicPr/>
          <p:nvPr/>
        </p:nvPicPr>
        <p:blipFill>
          <a:blip r:embed="rId1"/>
          <a:stretch>
            <a:fillRect/>
          </a:stretch>
        </p:blipFill>
        <p:spPr>
          <a:xfrm>
            <a:off x="478582" y="948635"/>
            <a:ext cx="677718" cy="241300"/>
          </a:xfrm>
          <a:prstGeom prst="rect">
            <a:avLst/>
          </a:prstGeom>
        </p:spPr>
      </p:pic>
      <p:sp>
        <p:nvSpPr>
          <p:cNvPr id="3" name="内容占位符 2"/>
          <p:cNvSpPr>
            <a:spLocks noGrp="1"/>
          </p:cNvSpPr>
          <p:nvPr>
            <p:ph idx="1"/>
          </p:nvPr>
        </p:nvSpPr>
        <p:spPr>
          <a:xfrm>
            <a:off x="360854" y="711616"/>
            <a:ext cx="11485848" cy="3346237"/>
          </a:xfrm>
        </p:spPr>
        <p:txBody>
          <a:bodyPr/>
          <a:lstStyle/>
          <a:p>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因</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为正反应为放热反应</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所以低温有利于平衡正向移动</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氨气在</a:t>
            </a:r>
            <a:r>
              <a:rPr lang="en-US" altLang="zh-CN" b="1">
                <a:solidFill>
                  <a:srgbClr val="000000"/>
                </a:solidFill>
                <a:latin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冷</a:t>
            </a:r>
            <a:r>
              <a:rPr lang="en-US" altLang="zh-CN" b="1">
                <a:solidFill>
                  <a:srgbClr val="000000"/>
                </a:solidFill>
                <a:latin typeface="Times New Roman" panose="02020603050405020304" pitchFamily="18" charset="0"/>
                <a:ea typeface="宋体" panose="02010600030101010101" pitchFamily="2" charset="-122"/>
              </a:rPr>
              <a:t>Ti</a:t>
            </a:r>
            <a:r>
              <a:rPr lang="en-US" altLang="zh-CN" b="1">
                <a:solidFill>
                  <a:srgbClr val="000000"/>
                </a:solidFill>
                <a:latin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表面生成</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有利于提高氨的平衡产率</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rPr>
              <a:t>a</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温度升高</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反应速率加快</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所以</a:t>
            </a:r>
            <a:r>
              <a:rPr lang="en-US" altLang="zh-CN" b="1">
                <a:solidFill>
                  <a:srgbClr val="000000"/>
                </a:solidFill>
                <a:latin typeface="Times New Roman" panose="02020603050405020304" pitchFamily="18" charset="0"/>
                <a:ea typeface="宋体" panose="02010600030101010101" pitchFamily="2" charset="-122"/>
              </a:rPr>
              <a:t>N</a:t>
            </a:r>
            <a:r>
              <a:rPr lang="en-US" altLang="zh-CN" b="1">
                <a:solidFill>
                  <a:srgbClr val="000000"/>
                </a:solidFill>
                <a:latin typeface="Times New Roman" panose="02020603050405020304" pitchFamily="18" charset="0"/>
                <a:ea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rPr>
              <a:t>N</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键在</a:t>
            </a:r>
            <a:r>
              <a:rPr lang="en-US" altLang="zh-CN" b="1">
                <a:solidFill>
                  <a:srgbClr val="000000"/>
                </a:solidFill>
                <a:latin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热</a:t>
            </a:r>
            <a:r>
              <a:rPr lang="en-US" altLang="zh-CN" b="1">
                <a:solidFill>
                  <a:srgbClr val="000000"/>
                </a:solidFill>
                <a:latin typeface="Times New Roman" panose="02020603050405020304" pitchFamily="18" charset="0"/>
                <a:ea typeface="宋体" panose="02010600030101010101" pitchFamily="2" charset="-122"/>
              </a:rPr>
              <a:t>Fe</a:t>
            </a:r>
            <a:r>
              <a:rPr lang="en-US" altLang="zh-CN" b="1">
                <a:solidFill>
                  <a:srgbClr val="000000"/>
                </a:solidFill>
                <a:latin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表面断裂</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有利于提高合成氨反应速率</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rPr>
              <a:t>b</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合成氨反应的正反应为放热反应</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热</a:t>
            </a:r>
            <a:r>
              <a:rPr lang="en-US" altLang="zh-CN" b="1">
                <a:solidFill>
                  <a:srgbClr val="000000"/>
                </a:solidFill>
                <a:latin typeface="Times New Roman" panose="02020603050405020304" pitchFamily="18" charset="0"/>
                <a:ea typeface="宋体" panose="02010600030101010101" pitchFamily="2" charset="-122"/>
              </a:rPr>
              <a:t>Fe</a:t>
            </a:r>
            <a:r>
              <a:rPr lang="en-US" altLang="zh-CN" b="1">
                <a:solidFill>
                  <a:srgbClr val="000000"/>
                </a:solidFill>
                <a:latin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高于体系温度</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温度升高</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平衡向逆反应方向移动</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不利于提高氨的平衡产率</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rPr>
              <a:t>c</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温度升高</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可提高合成氨反应的速率</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冷</a:t>
            </a:r>
            <a:r>
              <a:rPr lang="en-US" altLang="zh-CN" b="1">
                <a:solidFill>
                  <a:srgbClr val="000000"/>
                </a:solidFill>
                <a:latin typeface="Times New Roman" panose="02020603050405020304" pitchFamily="18" charset="0"/>
                <a:ea typeface="宋体" panose="02010600030101010101" pitchFamily="2" charset="-122"/>
              </a:rPr>
              <a:t>Ti</a:t>
            </a:r>
            <a:r>
              <a:rPr lang="en-US" altLang="zh-CN" b="1">
                <a:solidFill>
                  <a:srgbClr val="000000"/>
                </a:solidFill>
                <a:latin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低于体系温度</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温度降低</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反应速率减慢</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不利于提高合成氨反应速率</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rPr>
              <a:t>d</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endParaRPr lang="zh-CN" altLang="en-US"/>
          </a:p>
        </p:txBody>
      </p:sp>
      <p:pic>
        <p:nvPicPr>
          <p:cNvPr id="4" name="cx500.jpg" descr="id:2147493781;FounderCES"/>
          <p:cNvPicPr/>
          <p:nvPr/>
        </p:nvPicPr>
        <p:blipFill>
          <a:blip r:embed="rId2">
            <a:clrChange>
              <a:clrFrom>
                <a:srgbClr val="FFFFFE"/>
              </a:clrFrom>
              <a:clrTo>
                <a:srgbClr val="FFFFFE">
                  <a:alpha val="0"/>
                </a:srgbClr>
              </a:clrTo>
            </a:clrChange>
          </a:blip>
          <a:stretch>
            <a:fillRect/>
          </a:stretch>
        </p:blipFill>
        <p:spPr>
          <a:xfrm>
            <a:off x="4150990" y="4149080"/>
            <a:ext cx="3487491" cy="2346304"/>
          </a:xfrm>
          <a:prstGeom prst="rect">
            <a:avLst/>
          </a:prstGeom>
        </p:spPr>
      </p:pic>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5632311"/>
          </a:xfrm>
        </p:spPr>
        <p:txBody>
          <a:bodyPr/>
          <a:lstStyle/>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方案二：</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LiH</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复合催化剂。</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下</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列说法正确的是</a:t>
            </a: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300</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时，复合催化剂比单一催化剂效率更高</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同温同压下，复合催化剂有利于提高氨的平衡产率</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温度越高，复合催化剂活性一定越高</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r>
              <a:rPr lang="en-US" altLang="zh-CN" b="1" smtClean="0">
                <a:solidFill>
                  <a:srgbClr val="000000"/>
                </a:solidFill>
                <a:latin typeface="Times New Roman" panose="02020603050405020304" pitchFamily="18" charset="0"/>
                <a:ea typeface="宋体" panose="02010600030101010101" pitchFamily="2" charset="-122"/>
              </a:rPr>
              <a:t>            a</a:t>
            </a:r>
            <a:endParaRPr lang="en-US" altLang="zh-CN" b="1" smtClean="0">
              <a:solidFill>
                <a:srgbClr val="000000"/>
              </a:solidFill>
              <a:latin typeface="Times New Roman" panose="02020603050405020304" pitchFamily="18" charset="0"/>
              <a:ea typeface="宋体" panose="02010600030101010101" pitchFamily="2" charset="-122"/>
            </a:endParaRPr>
          </a:p>
        </p:txBody>
      </p:sp>
      <p:pic>
        <p:nvPicPr>
          <p:cNvPr id="4" name="24答案.EPS" descr="id:2147492048;FounderCES"/>
          <p:cNvPicPr/>
          <p:nvPr/>
        </p:nvPicPr>
        <p:blipFill>
          <a:blip r:embed="rId1"/>
          <a:stretch>
            <a:fillRect/>
          </a:stretch>
        </p:blipFill>
        <p:spPr>
          <a:xfrm>
            <a:off x="493812" y="5923402"/>
            <a:ext cx="704850" cy="251114"/>
          </a:xfrm>
          <a:prstGeom prst="rect">
            <a:avLst/>
          </a:prstGeom>
        </p:spPr>
      </p:pic>
      <p:pic>
        <p:nvPicPr>
          <p:cNvPr id="6" name="cx501.jpg" descr="id:2147493788;FounderCES"/>
          <p:cNvPicPr/>
          <p:nvPr/>
        </p:nvPicPr>
        <p:blipFill>
          <a:blip r:embed="rId2">
            <a:clrChange>
              <a:clrFrom>
                <a:srgbClr val="FFFFFE"/>
              </a:clrFrom>
              <a:clrTo>
                <a:srgbClr val="FFFFFE">
                  <a:alpha val="0"/>
                </a:srgbClr>
              </a:clrTo>
            </a:clrChange>
          </a:blip>
          <a:stretch>
            <a:fillRect/>
          </a:stretch>
        </p:blipFill>
        <p:spPr>
          <a:xfrm>
            <a:off x="1918742" y="1367684"/>
            <a:ext cx="3437396" cy="2194591"/>
          </a:xfrm>
          <a:prstGeom prst="rect">
            <a:avLst/>
          </a:prstGeom>
        </p:spPr>
      </p:pic>
      <p:pic>
        <p:nvPicPr>
          <p:cNvPr id="7" name="cx502.jpg" descr="id:2147493795;FounderCES"/>
          <p:cNvPicPr/>
          <p:nvPr/>
        </p:nvPicPr>
        <p:blipFill>
          <a:blip r:embed="rId3">
            <a:clrChange>
              <a:clrFrom>
                <a:srgbClr val="FFFFFE"/>
              </a:clrFrom>
              <a:clrTo>
                <a:srgbClr val="FFFFFE">
                  <a:alpha val="0"/>
                </a:srgbClr>
              </a:clrTo>
            </a:clrChange>
          </a:blip>
          <a:stretch>
            <a:fillRect/>
          </a:stretch>
        </p:blipFill>
        <p:spPr>
          <a:xfrm>
            <a:off x="6725787" y="1357014"/>
            <a:ext cx="3700895" cy="2148032"/>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20242"/>
            <a:ext cx="11485848" cy="2238241"/>
          </a:xfrm>
        </p:spPr>
        <p:txBody>
          <a:bodyPr/>
          <a:lstStyle/>
          <a:p>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从</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图中可以看出</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rPr>
              <a:t>300</a:t>
            </a:r>
            <a:r>
              <a:rPr lang="en-US" altLang="zh-CN" b="1">
                <a:solidFill>
                  <a:srgbClr val="000000"/>
                </a:solidFill>
                <a:latin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时</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复合催化剂比单一催化剂的反应速率快</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催化效率更高</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rPr>
              <a:t>a</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催化剂只能改变反应速率</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不能改变平衡产率</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所以同温同压下</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复合催化剂不能提高氨的平衡产率</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rPr>
              <a:t>b</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虽然图中显示温度越高反应速率越快</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但温度高到一定程度后</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复合催化剂活性就可能不变或变低</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rPr>
              <a:t>c</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endParaRPr lang="zh-CN" altLang="en-US"/>
          </a:p>
        </p:txBody>
      </p:sp>
      <p:pic>
        <p:nvPicPr>
          <p:cNvPr id="5" name="24解析.EPS" descr="id:2147492041;FounderCES"/>
          <p:cNvPicPr/>
          <p:nvPr/>
        </p:nvPicPr>
        <p:blipFill>
          <a:blip r:embed="rId1"/>
          <a:stretch>
            <a:fillRect/>
          </a:stretch>
        </p:blipFill>
        <p:spPr>
          <a:xfrm>
            <a:off x="478582" y="948635"/>
            <a:ext cx="677718" cy="241300"/>
          </a:xfrm>
          <a:prstGeom prst="rect">
            <a:avLst/>
          </a:prstGeom>
        </p:spPr>
      </p:pic>
      <p:pic>
        <p:nvPicPr>
          <p:cNvPr id="4" name="cx501.jpg" descr="id:2147493788;FounderCES"/>
          <p:cNvPicPr/>
          <p:nvPr/>
        </p:nvPicPr>
        <p:blipFill>
          <a:blip r:embed="rId2">
            <a:clrChange>
              <a:clrFrom>
                <a:srgbClr val="FFFFFE"/>
              </a:clrFrom>
              <a:clrTo>
                <a:srgbClr val="FFFFFE">
                  <a:alpha val="0"/>
                </a:srgbClr>
              </a:clrTo>
            </a:clrChange>
          </a:blip>
          <a:stretch>
            <a:fillRect/>
          </a:stretch>
        </p:blipFill>
        <p:spPr>
          <a:xfrm>
            <a:off x="1918742" y="3394649"/>
            <a:ext cx="3437396" cy="2194591"/>
          </a:xfrm>
          <a:prstGeom prst="rect">
            <a:avLst/>
          </a:prstGeom>
        </p:spPr>
      </p:pic>
      <p:pic>
        <p:nvPicPr>
          <p:cNvPr id="6" name="cx502.jpg" descr="id:2147493795;FounderCES"/>
          <p:cNvPicPr/>
          <p:nvPr/>
        </p:nvPicPr>
        <p:blipFill>
          <a:blip r:embed="rId3">
            <a:clrChange>
              <a:clrFrom>
                <a:srgbClr val="FFFFFE"/>
              </a:clrFrom>
              <a:clrTo>
                <a:srgbClr val="FFFFFE">
                  <a:alpha val="0"/>
                </a:srgbClr>
              </a:clrTo>
            </a:clrChange>
          </a:blip>
          <a:stretch>
            <a:fillRect/>
          </a:stretch>
        </p:blipFill>
        <p:spPr>
          <a:xfrm>
            <a:off x="6725787" y="3441208"/>
            <a:ext cx="3700895" cy="2148032"/>
          </a:xfrm>
          <a:prstGeom prst="rect">
            <a:avLst/>
          </a:prstGeom>
        </p:spPr>
      </p:pic>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5336910"/>
          </a:xfrm>
        </p:spPr>
        <p:txBody>
          <a:bodyPr/>
          <a:lstStyle/>
          <a:p>
            <a:pPr algn="l" hangingPunct="0">
              <a:lnSpc>
                <a:spcPct val="130000"/>
              </a:lnSpc>
              <a:spcAft>
                <a:spcPts val="0"/>
              </a:spcAft>
            </a:pPr>
            <a:r>
              <a:rPr lang="en-US" altLang="zh-CN" sz="22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sz="22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某合成氨速率方程</a:t>
            </a:r>
            <a:r>
              <a:rPr lang="zh-CN" altLang="zh-CN" sz="2200"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a:t>
            </a:r>
            <a:r>
              <a:rPr lang="en-US" altLang="zh-CN" sz="2000" b="1" i="1" dirty="0" smtClean="0">
                <a:latin typeface="Book Antiqua" panose="02040602050305030304" pitchFamily="18" charset="0"/>
              </a:rPr>
              <a:t>v</a:t>
            </a:r>
            <a:r>
              <a:rPr lang="zh-CN" altLang="zh-CN" sz="2200"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t>
            </a:r>
            <a:r>
              <a:rPr lang="en-US" altLang="zh-CN" sz="2200"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sz="22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sz="2200"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α</a:t>
            </a:r>
            <a:r>
              <a:rPr lang="en-US" altLang="zh-CN" sz="22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sz="2200"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z="22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sz="22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sz="2200"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β</a:t>
            </a:r>
            <a:r>
              <a:rPr lang="en-US" altLang="zh-CN" sz="22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sz="2200"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z="22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sz="2200" b="1" i="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sz="2200" b="1" baseline="30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γ</a:t>
            </a:r>
            <a:r>
              <a:rPr lang="en-US" altLang="zh-CN" sz="2200"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NH</a:t>
            </a:r>
            <a:r>
              <a:rPr lang="en-US" altLang="zh-CN" sz="2200" b="1" baseline="-25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sz="2200"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L</a:t>
            </a:r>
            <a:r>
              <a:rPr lang="zh-CN" altLang="zh-CN" sz="2200"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根据表中数据</a:t>
            </a:r>
            <a:r>
              <a:rPr lang="zh-CN" altLang="zh-CN" sz="2200"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u="sng" dirty="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endParaRPr lang="en-US" altLang="zh-CN" sz="2200"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endParaRPr lang="en-US" altLang="zh-CN" sz="2200"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endParaRPr lang="en-US"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endParaRPr lang="en-US" altLang="zh-CN" sz="2200"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endParaRPr lang="en-US"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endParaRPr lang="en-US" altLang="zh-CN" sz="2200"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zh-CN" altLang="zh-CN" sz="2200"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合成氨过程中，需要不断分离出氨的原因为</a:t>
            </a:r>
            <a:r>
              <a:rPr lang="zh-CN" altLang="zh-CN" sz="2200"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2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填字母</a:t>
            </a:r>
            <a:r>
              <a:rPr lang="en-US" altLang="zh-CN" sz="22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en-US" altLang="zh-CN" sz="2200"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sz="22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有利于平衡正向移动</a:t>
            </a:r>
            <a:endParaRPr lang="zh-CN"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en-US" altLang="zh-CN" sz="2200"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sz="22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防止催化剂中毒</a:t>
            </a:r>
            <a:endParaRPr lang="zh-CN"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en-US" altLang="zh-CN" sz="2200"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sz="22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提高正反应速率</a:t>
            </a:r>
            <a:endParaRPr lang="zh-CN"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sz="2000"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000"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sz="20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000"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endParaRPr lang="zh-CN" altLang="zh-CN" sz="11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24答案.EPS" descr="id:2147492048;FounderCES"/>
          <p:cNvPicPr/>
          <p:nvPr/>
        </p:nvPicPr>
        <p:blipFill>
          <a:blip r:embed="rId1"/>
          <a:stretch>
            <a:fillRect/>
          </a:stretch>
        </p:blipFill>
        <p:spPr>
          <a:xfrm>
            <a:off x="478582" y="5716004"/>
            <a:ext cx="704850" cy="251114"/>
          </a:xfrm>
          <a:prstGeom prst="rect">
            <a:avLst/>
          </a:prstGeom>
        </p:spPr>
      </p:pic>
      <p:graphicFrame>
        <p:nvGraphicFramePr>
          <p:cNvPr id="6" name="表格 5"/>
          <p:cNvGraphicFramePr>
            <a:graphicFrameLocks noGrp="1"/>
          </p:cNvGraphicFramePr>
          <p:nvPr/>
        </p:nvGraphicFramePr>
        <p:xfrm>
          <a:off x="613456" y="1484784"/>
          <a:ext cx="11233246" cy="2218944"/>
        </p:xfrm>
        <a:graphic>
          <a:graphicData uri="http://schemas.openxmlformats.org/drawingml/2006/table">
            <a:tbl>
              <a:tblPr firstRow="1" firstCol="1" bandRow="1"/>
              <a:tblGrid>
                <a:gridCol w="1008110"/>
                <a:gridCol w="2448272"/>
                <a:gridCol w="2592288"/>
                <a:gridCol w="2713262"/>
                <a:gridCol w="2471314"/>
              </a:tblGrid>
              <a:tr h="299294">
                <a:tc>
                  <a:txBody>
                    <a:bodyPr/>
                    <a:lstStyle/>
                    <a:p>
                      <a:pPr algn="ctr" hangingPunct="0">
                        <a:lnSpc>
                          <a:spcPct val="130000"/>
                        </a:lnSpc>
                        <a:spcAft>
                          <a:spcPts val="0"/>
                        </a:spcAft>
                      </a:pPr>
                      <a:r>
                        <a:rPr lang="zh-CN" sz="22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实验</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30000"/>
                        </a:lnSpc>
                        <a:spcAft>
                          <a:spcPts val="0"/>
                        </a:spcAft>
                      </a:pPr>
                      <a:r>
                        <a:rPr lang="en-US" sz="22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t>
                      </a:r>
                      <a:r>
                        <a:rPr lang="en-US" sz="22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a:t>
                      </a:r>
                      <a:r>
                        <a:rPr lang="en-US" sz="22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200" b="1" smtClean="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2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200" b="1" smtClean="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mol</a:t>
                      </a:r>
                      <a:r>
                        <a:rPr lang="en-US" sz="22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L</a:t>
                      </a:r>
                      <a:r>
                        <a:rPr lang="zh-CN" sz="22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2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en-US" sz="22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30000"/>
                        </a:lnSpc>
                        <a:spcAft>
                          <a:spcPts val="0"/>
                        </a:spcAft>
                      </a:pPr>
                      <a:r>
                        <a:rPr lang="en-US" sz="22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t>
                      </a:r>
                      <a:r>
                        <a:rPr lang="en-US" sz="22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H</a:t>
                      </a:r>
                      <a:r>
                        <a:rPr lang="en-US" sz="22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200" b="1" smtClean="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2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200" b="1" smtClean="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mol</a:t>
                      </a:r>
                      <a:r>
                        <a:rPr lang="en-US" sz="22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L</a:t>
                      </a:r>
                      <a:r>
                        <a:rPr lang="zh-CN" sz="22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2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en-US" sz="22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30000"/>
                        </a:lnSpc>
                        <a:spcAft>
                          <a:spcPts val="0"/>
                        </a:spcAft>
                      </a:pPr>
                      <a:r>
                        <a:rPr lang="en-US" sz="22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a:t>
                      </a:r>
                      <a:r>
                        <a:rPr lang="en-US" sz="22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NH</a:t>
                      </a:r>
                      <a:r>
                        <a:rPr lang="en-US" sz="22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r>
                        <a:rPr lang="en-US" sz="2200" b="1" smtClean="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2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200" b="1" smtClean="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mol</a:t>
                      </a:r>
                      <a:r>
                        <a:rPr lang="en-US" sz="22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L</a:t>
                      </a:r>
                      <a:r>
                        <a:rPr lang="zh-CN" sz="22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200" b="1" baseline="30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en-US" sz="22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30000"/>
                        </a:lnSpc>
                        <a:spcAft>
                          <a:spcPts val="0"/>
                        </a:spcAft>
                      </a:pPr>
                      <a:r>
                        <a:rPr lang="en-US" altLang="zh-CN" sz="2400" b="1" i="1" dirty="0" smtClean="0">
                          <a:latin typeface="Book Antiqua" panose="02040602050305030304" pitchFamily="18" charset="0"/>
                        </a:rPr>
                        <a:t>v</a:t>
                      </a:r>
                      <a:r>
                        <a:rPr lang="en-US" sz="2200" b="1"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200" b="1" dirty="0" smtClean="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200" b="1"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mol</a:t>
                      </a:r>
                      <a:r>
                        <a:rPr lang="en-US" sz="2200" b="1"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r>
                        <a:rPr lang="en-US" sz="2200" b="1"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L</a:t>
                      </a:r>
                      <a:r>
                        <a:rPr lang="zh-CN" sz="2200" b="1" baseline="30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200" b="1" baseline="30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en-US" sz="22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r>
                        <a:rPr lang="en-US" sz="22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a:t>
                      </a:r>
                      <a:r>
                        <a:rPr lang="zh-CN" sz="2200" b="1" baseline="30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200" b="1" baseline="30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en-US" sz="22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2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r>
              <a:tr h="253374">
                <a:tc>
                  <a:txBody>
                    <a:bodyPr/>
                    <a:lstStyle/>
                    <a:p>
                      <a:pPr algn="ctr" hangingPunct="0">
                        <a:lnSpc>
                          <a:spcPct val="130000"/>
                        </a:lnSpc>
                        <a:spcAft>
                          <a:spcPts val="0"/>
                        </a:spcAft>
                      </a:pP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30000"/>
                        </a:lnSpc>
                        <a:spcAft>
                          <a:spcPts val="0"/>
                        </a:spcAft>
                      </a:pPr>
                      <a:r>
                        <a:rPr lang="en-US" sz="22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30000"/>
                        </a:lnSpc>
                        <a:spcAft>
                          <a:spcPts val="0"/>
                        </a:spcAft>
                      </a:pPr>
                      <a:r>
                        <a:rPr lang="en-US" sz="22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30000"/>
                        </a:lnSpc>
                        <a:spcAft>
                          <a:spcPts val="0"/>
                        </a:spcAft>
                      </a:pPr>
                      <a:r>
                        <a:rPr lang="en-US" sz="22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p</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30000"/>
                        </a:lnSpc>
                        <a:spcAft>
                          <a:spcPts val="0"/>
                        </a:spcAft>
                      </a:pPr>
                      <a:r>
                        <a:rPr lang="en-US" sz="22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q</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253374">
                <a:tc>
                  <a:txBody>
                    <a:bodyPr/>
                    <a:lstStyle/>
                    <a:p>
                      <a:pPr algn="ctr" hangingPunct="0">
                        <a:lnSpc>
                          <a:spcPct val="130000"/>
                        </a:lnSpc>
                        <a:spcAft>
                          <a:spcPts val="0"/>
                        </a:spcAft>
                      </a:pP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30000"/>
                        </a:lnSpc>
                        <a:spcAft>
                          <a:spcPts val="0"/>
                        </a:spcAft>
                      </a:pP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2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30000"/>
                        </a:lnSpc>
                        <a:spcAft>
                          <a:spcPts val="0"/>
                        </a:spcAft>
                      </a:pPr>
                      <a:r>
                        <a:rPr lang="en-US" sz="22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30000"/>
                        </a:lnSpc>
                        <a:spcAft>
                          <a:spcPts val="0"/>
                        </a:spcAft>
                      </a:pPr>
                      <a:r>
                        <a:rPr lang="en-US" sz="22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p</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30000"/>
                        </a:lnSpc>
                        <a:spcAft>
                          <a:spcPts val="0"/>
                        </a:spcAft>
                      </a:pP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2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q</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253374">
                <a:tc>
                  <a:txBody>
                    <a:bodyPr/>
                    <a:lstStyle/>
                    <a:p>
                      <a:pPr algn="ctr" hangingPunct="0">
                        <a:lnSpc>
                          <a:spcPct val="130000"/>
                        </a:lnSpc>
                        <a:spcAft>
                          <a:spcPts val="0"/>
                        </a:spcAft>
                      </a:pP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30000"/>
                        </a:lnSpc>
                        <a:spcAft>
                          <a:spcPts val="0"/>
                        </a:spcAft>
                      </a:pPr>
                      <a:r>
                        <a:rPr lang="en-US" sz="22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30000"/>
                        </a:lnSpc>
                        <a:spcAft>
                          <a:spcPts val="0"/>
                        </a:spcAft>
                      </a:pPr>
                      <a:r>
                        <a:rPr lang="en-US" sz="22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30000"/>
                        </a:lnSpc>
                        <a:spcAft>
                          <a:spcPts val="0"/>
                        </a:spcAft>
                      </a:pPr>
                      <a:r>
                        <a:rPr lang="en-US" sz="22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a:t>
                      </a:r>
                      <a:r>
                        <a:rPr lang="en-US" altLang="zh-CN" sz="22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2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en-US" sz="2200" b="1" i="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p</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30000"/>
                        </a:lnSpc>
                        <a:spcAft>
                          <a:spcPts val="0"/>
                        </a:spcAft>
                      </a:pP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10</a:t>
                      </a:r>
                      <a:r>
                        <a:rPr lang="en-US" sz="22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q</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253374">
                <a:tc>
                  <a:txBody>
                    <a:bodyPr/>
                    <a:lstStyle/>
                    <a:p>
                      <a:pPr algn="ctr" hangingPunct="0">
                        <a:lnSpc>
                          <a:spcPct val="130000"/>
                        </a:lnSpc>
                        <a:spcAft>
                          <a:spcPts val="0"/>
                        </a:spcAft>
                      </a:pP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30000"/>
                        </a:lnSpc>
                        <a:spcAft>
                          <a:spcPts val="0"/>
                        </a:spcAft>
                      </a:pPr>
                      <a:r>
                        <a:rPr lang="en-US" sz="22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30000"/>
                        </a:lnSpc>
                        <a:spcAft>
                          <a:spcPts val="0"/>
                        </a:spcAft>
                      </a:pP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2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30000"/>
                        </a:lnSpc>
                        <a:spcAft>
                          <a:spcPts val="0"/>
                        </a:spcAft>
                      </a:pPr>
                      <a:r>
                        <a:rPr lang="en-US" sz="22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p</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30000"/>
                        </a:lnSpc>
                        <a:spcAft>
                          <a:spcPts val="0"/>
                        </a:spcAft>
                      </a:pPr>
                      <a:r>
                        <a:rPr lang="en-US" sz="22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2.828</a:t>
                      </a:r>
                      <a:r>
                        <a:rPr lang="en-US" sz="22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q</a:t>
                      </a:r>
                      <a:endParaRPr lang="zh-CN" sz="2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1" end="1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3" name="内容占位符 2"/>
              <p:cNvSpPr>
                <a:spLocks noGrp="1"/>
              </p:cNvSpPr>
              <p:nvPr>
                <p:ph idx="1"/>
              </p:nvPr>
            </p:nvSpPr>
            <p:spPr>
              <a:xfrm>
                <a:off x="360854" y="746120"/>
                <a:ext cx="11485848" cy="2766719"/>
              </a:xfrm>
            </p:spPr>
            <p:txBody>
              <a:bodyPr/>
              <a:lstStyle/>
              <a:p>
                <a:pPr hangingPunct="0">
                  <a:spcAft>
                    <a:spcPts val="0"/>
                  </a:spcAft>
                </a:pP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选</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择实验</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和</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进行分析</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此时</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m:rPr>
                                <m:nor/>
                              </m:rPr>
                              <a:rPr lang="en-US" altLang="zh-CN" b="1" i="1" dirty="0">
                                <a:solidFill>
                                  <a:srgbClr val="000000"/>
                                </a:solidFill>
                                <a:latin typeface="Book Antiqua" panose="02040602050305030304" pitchFamily="18" charset="0"/>
                                <a:ea typeface="楷体" panose="02010609060101010101" pitchFamily="49" charset="-122"/>
                                <a:cs typeface="Times New Roman" panose="02020603050405020304" pitchFamily="18" charset="0"/>
                              </a:rPr>
                              <m:t>v</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sub>
                        </m:sSub>
                      </m:num>
                      <m:den>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m:rPr>
                                <m:nor/>
                              </m:rPr>
                              <a:rPr lang="en-US" altLang="zh-CN" b="1" i="1" dirty="0">
                                <a:solidFill>
                                  <a:srgbClr val="000000"/>
                                </a:solidFill>
                                <a:latin typeface="Book Antiqua" panose="02040602050305030304" pitchFamily="18" charset="0"/>
                                <a:ea typeface="楷体" panose="02010609060101010101" pitchFamily="49" charset="-122"/>
                                <a:cs typeface="Times New Roman" panose="02020603050405020304" pitchFamily="18" charset="0"/>
                              </a:rPr>
                              <m:t>v</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sub>
                        </m:sSub>
                      </m:den>
                    </m:f>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𝒌</m:t>
                        </m:r>
                        <m:r>
                          <m:rPr>
                            <m:nor/>
                          </m:rP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𝜶</m:t>
                            </m:r>
                          </m:sup>
                        </m:sSup>
                        <m:r>
                          <m:rPr>
                            <m:nor/>
                          </m:rP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𝒏</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𝜷</m:t>
                            </m:r>
                          </m:sup>
                        </m:sSup>
                        <m:r>
                          <m:rPr>
                            <m:nor/>
                          </m:rP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𝒑</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𝜸</m:t>
                            </m:r>
                          </m:sup>
                        </m:sSup>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𝒌</m:t>
                        </m:r>
                        <m:r>
                          <m:rPr>
                            <m:nor/>
                          </m:rP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𝜶</m:t>
                            </m:r>
                          </m:sup>
                        </m:sSup>
                        <m:r>
                          <m:rPr>
                            <m:nor/>
                          </m:rP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𝒏</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𝜷</m:t>
                            </m:r>
                          </m:sup>
                        </m:sSup>
                        <m:r>
                          <m:rPr>
                            <m:nor/>
                          </m:rP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r>
                          <m:rPr>
                            <m:nor/>
                          </m:rP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𝒑</m:t>
                        </m:r>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𝜸</m:t>
                            </m:r>
                          </m:sup>
                        </m:sSup>
                      </m:den>
                    </m:f>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𝒑</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𝜸</m:t>
                            </m:r>
                          </m:sup>
                        </m:sSup>
                      </m:num>
                      <m:den>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r>
                          <m:rPr>
                            <m:nor/>
                          </m:rP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𝒑</m:t>
                        </m:r>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𝜸</m:t>
                            </m:r>
                          </m:sup>
                        </m:sSup>
                      </m:den>
                    </m:f>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𝟏𝟎</m:t>
                        </m:r>
                      </m:den>
                    </m:f>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γ</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在合成氨过程中</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需要</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不断分离</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出氨</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有利于平衡正向移动</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氨是在该催化剂的催化作用下生成的</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不会使该催化剂中毒</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分离出氨</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并没有增大反应物的浓度</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所以不会提高正反应速率</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endParaRPr lang="zh-CN" altLang="zh-CN" sz="1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3" name="内容占位符 2"/>
              <p:cNvSpPr>
                <a:spLocks noRot="1" noChangeAspect="1" noMove="1" noResize="1" noEditPoints="1" noAdjustHandles="1" noChangeArrowheads="1" noChangeShapeType="1" noTextEdit="1"/>
              </p:cNvSpPr>
              <p:nvPr>
                <p:ph idx="1"/>
              </p:nvPr>
            </p:nvSpPr>
            <p:spPr>
              <a:xfrm>
                <a:off x="360854" y="746120"/>
                <a:ext cx="11485848" cy="2766719"/>
              </a:xfrm>
              <a:blipFill rotWithShape="1">
                <a:blip r:embed="rId1"/>
                <a:stretch>
                  <a:fillRect l="-2" t="-23" r="1" b="1"/>
                </a:stretch>
              </a:blipFill>
            </p:spPr>
            <p:txBody>
              <a:bodyPr/>
              <a:lstStyle/>
              <a:p>
                <a:r>
                  <a:rPr lang="zh-CN" altLang="en-US">
                    <a:noFill/>
                  </a:rPr>
                  <a:t> </a:t>
                </a:r>
              </a:p>
            </p:txBody>
          </p:sp>
        </mc:Fallback>
      </mc:AlternateContent>
      <p:pic>
        <p:nvPicPr>
          <p:cNvPr id="4" name="24解析.EPS" descr="id:2147492041;FounderCES"/>
          <p:cNvPicPr/>
          <p:nvPr/>
        </p:nvPicPr>
        <p:blipFill>
          <a:blip r:embed="rId2"/>
          <a:stretch>
            <a:fillRect/>
          </a:stretch>
        </p:blipFill>
        <p:spPr>
          <a:xfrm>
            <a:off x="495834" y="1231858"/>
            <a:ext cx="677718" cy="241300"/>
          </a:xfrm>
          <a:prstGeom prst="rect">
            <a:avLst/>
          </a:prstGeom>
        </p:spPr>
      </p:pic>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p:cNvPicPr>
            <a:picLocks noChangeAspect="1"/>
          </p:cNvPicPr>
          <p:nvPr/>
        </p:nvPicPr>
        <p:blipFill>
          <a:blip r:embed="rId1"/>
          <a:stretch>
            <a:fillRect/>
          </a:stretch>
        </p:blipFill>
        <p:spPr>
          <a:xfrm>
            <a:off x="343710" y="764704"/>
            <a:ext cx="11502992" cy="4608512"/>
          </a:xfrm>
          <a:prstGeom prst="rect">
            <a:avLst/>
          </a:prstGeom>
        </p:spPr>
      </p:pic>
      <p:sp>
        <p:nvSpPr>
          <p:cNvPr id="3" name="内容占位符 2"/>
          <p:cNvSpPr>
            <a:spLocks noGrp="1"/>
          </p:cNvSpPr>
          <p:nvPr>
            <p:ph idx="1"/>
          </p:nvPr>
        </p:nvSpPr>
        <p:spPr>
          <a:xfrm>
            <a:off x="360854" y="746120"/>
            <a:ext cx="11485848" cy="576248"/>
          </a:xfrm>
        </p:spPr>
        <p:txBody>
          <a:bodyPr/>
          <a:lstStyle/>
          <a:p>
            <a:pPr hangingPunct="0">
              <a:spcAft>
                <a:spcPts val="0"/>
              </a:spcAft>
            </a:pPr>
            <a:r>
              <a:rPr lang="en-US"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解</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答本题的思维流程</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关键提醒.EPS" descr="id:2147493824;FounderCES"/>
          <p:cNvPicPr/>
          <p:nvPr/>
        </p:nvPicPr>
        <p:blipFill>
          <a:blip r:embed="rId2"/>
          <a:stretch>
            <a:fillRect/>
          </a:stretch>
        </p:blipFill>
        <p:spPr>
          <a:xfrm>
            <a:off x="622598" y="946224"/>
            <a:ext cx="1411695" cy="294409"/>
          </a:xfrm>
          <a:prstGeom prst="rect">
            <a:avLst/>
          </a:prstGeom>
        </p:spPr>
      </p:pic>
      <p:graphicFrame>
        <p:nvGraphicFramePr>
          <p:cNvPr id="5" name="表格 4"/>
          <p:cNvGraphicFramePr>
            <a:graphicFrameLocks noGrp="1"/>
          </p:cNvGraphicFramePr>
          <p:nvPr/>
        </p:nvGraphicFramePr>
        <p:xfrm>
          <a:off x="609600" y="1434631"/>
          <a:ext cx="10971213" cy="3803904"/>
        </p:xfrm>
        <a:graphic>
          <a:graphicData uri="http://schemas.openxmlformats.org/drawingml/2006/table">
            <a:tbl>
              <a:tblPr firstRow="1" firstCol="1" bandRow="1"/>
              <a:tblGrid>
                <a:gridCol w="1000575"/>
                <a:gridCol w="9970638"/>
              </a:tblGrid>
              <a:tr h="0">
                <a:tc>
                  <a:txBody>
                    <a:bodyPr/>
                    <a:lstStyle/>
                    <a:p>
                      <a:pPr algn="ctr" hangingPunct="0">
                        <a:lnSpc>
                          <a:spcPct val="13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提取</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3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关键点</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30000"/>
                        </a:lnSpc>
                        <a:spcAft>
                          <a:spcPts val="0"/>
                        </a:spcAft>
                      </a:pP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有利于提高反应速率</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30000"/>
                        </a:lnSpc>
                        <a:spcAft>
                          <a:spcPts val="0"/>
                        </a:spcAft>
                      </a:pP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有利于提高平衡转化率</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30000"/>
                        </a:lnSpc>
                        <a:spcAft>
                          <a:spcPts val="0"/>
                        </a:spcAft>
                      </a:pP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需要不断分离出氨的原因</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7150" marR="5715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0">
                <a:tc>
                  <a:txBody>
                    <a:bodyPr/>
                    <a:lstStyle/>
                    <a:p>
                      <a:pPr algn="ctr" hangingPunct="0">
                        <a:lnSpc>
                          <a:spcPct val="13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转化</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3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知识点</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30000"/>
                        </a:lnSpc>
                        <a:spcAft>
                          <a:spcPts val="0"/>
                        </a:spcAft>
                      </a:pP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化学反应进行方向的判断</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30000"/>
                        </a:lnSpc>
                        <a:spcAft>
                          <a:spcPts val="0"/>
                        </a:spcAft>
                      </a:pP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影响化学反应速率和影响化学平衡的因素</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30000"/>
                        </a:lnSpc>
                        <a:spcAft>
                          <a:spcPts val="0"/>
                        </a:spcAft>
                      </a:pP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催化剂活性与温度的关系</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7150" marR="5715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0">
                <a:tc>
                  <a:txBody>
                    <a:bodyPr/>
                    <a:lstStyle/>
                    <a:p>
                      <a:pPr algn="ctr" hangingPunct="0">
                        <a:lnSpc>
                          <a:spcPct val="13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排除</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3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障碍点</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3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解决化学反应的调控问题时</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应从速率和平衡两个角度综合考虑影响因素</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7150" marR="5715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bl>
          </a:graphicData>
        </a:graphic>
      </p:graphicFrame>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124744"/>
            <a:ext cx="11485848" cy="5478423"/>
          </a:xfrm>
        </p:spPr>
        <p:txBody>
          <a:bodyPr/>
          <a:lstStyle/>
          <a:p>
            <a:pPr hangingPunct="0">
              <a:lnSpc>
                <a:spcPct val="140000"/>
              </a:lnSpc>
              <a:spcAft>
                <a:spcPts val="0"/>
              </a:spcAft>
            </a:pPr>
            <a:r>
              <a:rPr lang="en-US" altLang="zh-CN" sz="2200" b="1"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sz="2200" b="1"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化</a:t>
            </a:r>
            <a:r>
              <a:rPr lang="zh-CN" altLang="zh-CN" sz="2200" b="1">
                <a:solidFill>
                  <a:srgbClr val="00A451"/>
                </a:solidFill>
                <a:latin typeface="Times New Roman" panose="02020603050405020304" pitchFamily="18" charset="0"/>
                <a:ea typeface="黑体" panose="02010609060101010101" pitchFamily="49" charset="-122"/>
                <a:cs typeface="Times New Roman" panose="02020603050405020304" pitchFamily="18" charset="0"/>
              </a:rPr>
              <a:t>学反应历程与能量变化的图像分析</a:t>
            </a:r>
            <a:endPar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pPr>
            <a:r>
              <a:rPr lang="zh-CN" altLang="zh-CN" sz="2200"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图像一</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能量</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历程图</a:t>
            </a:r>
            <a:r>
              <a:rPr lang="zh-CN" altLang="zh-CN" sz="2200" b="1"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像</a:t>
            </a:r>
            <a:endParaRPr lang="en-US" altLang="zh-CN" sz="2200" b="1"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endParaRPr>
          </a:p>
          <a:p>
            <a:pPr hangingPunct="0">
              <a:lnSpc>
                <a:spcPct val="140000"/>
              </a:lnSpc>
              <a:spcAft>
                <a:spcPts val="0"/>
              </a:spcAft>
            </a:pPr>
            <a:endParaRPr lang="en-US" altLang="zh-CN" sz="2600" b="1"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lnSpc>
                <a:spcPct val="140000"/>
              </a:lnSpc>
              <a:spcAft>
                <a:spcPts val="0"/>
              </a:spcAft>
            </a:pPr>
            <a:endParaRPr lang="en-US" altLang="zh-CN" sz="2200" b="1"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lnSpc>
                <a:spcPct val="140000"/>
              </a:lnSpc>
              <a:spcAft>
                <a:spcPts val="0"/>
              </a:spcAft>
            </a:pPr>
            <a:endParaRPr lang="en-US" altLang="zh-CN" sz="2600" b="1"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lnSpc>
                <a:spcPct val="140000"/>
              </a:lnSpc>
              <a:spcAft>
                <a:spcPts val="0"/>
              </a:spcAft>
            </a:pPr>
            <a:r>
              <a:rPr lang="en-US" altLang="zh-CN" sz="2200"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无催化剂时，</a:t>
            </a:r>
            <a:r>
              <a:rPr lang="en-US" altLang="zh-CN" sz="22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sz="22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为正</a:t>
            </a:r>
            <a:r>
              <a:rPr lang="zh-CN" altLang="zh-CN" sz="2200"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反应</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的活化能，</a:t>
            </a:r>
            <a:r>
              <a:rPr lang="en-US" altLang="zh-CN" sz="22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sz="22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为逆反应</a:t>
            </a:r>
            <a:r>
              <a:rPr lang="zh-CN" altLang="zh-CN" sz="2200"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的活</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化能，</a:t>
            </a:r>
            <a:r>
              <a:rPr lang="en-US" altLang="zh-CN" sz="22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sz="22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sz="22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为此反应的焓变</a:t>
            </a:r>
            <a: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sz="22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pPr>
            <a: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有催化剂时，总反应分成了两个反应步骤，反应</a:t>
            </a:r>
            <a: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为吸热反应，产物为总反应的中间产物，反应</a:t>
            </a:r>
            <a: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为放热反应，总反应为放热反应。</a:t>
            </a:r>
            <a:endPar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pPr>
            <a: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催化剂的作用：降低</a:t>
            </a:r>
            <a:r>
              <a:rPr lang="en-US" altLang="zh-CN" sz="22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sz="22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sz="22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，但不影响</a:t>
            </a:r>
            <a:r>
              <a:rPr lang="en-US"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sz="22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，反应是放热反应还是吸热反应取决于起点</a:t>
            </a:r>
            <a: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反应物</a:t>
            </a:r>
            <a: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能量和终点</a:t>
            </a:r>
            <a: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生成物</a:t>
            </a:r>
            <a: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能量的相对大小</a:t>
            </a:r>
            <a:r>
              <a:rPr lang="zh-CN" altLang="zh-CN" sz="2200"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24情境通.EPS" descr="id:2147493847;FounderCES"/>
          <p:cNvPicPr/>
          <p:nvPr/>
        </p:nvPicPr>
        <p:blipFill>
          <a:blip r:embed="rId1"/>
          <a:stretch>
            <a:fillRect/>
          </a:stretch>
        </p:blipFill>
        <p:spPr>
          <a:xfrm>
            <a:off x="3433192" y="548680"/>
            <a:ext cx="5324029" cy="539487"/>
          </a:xfrm>
          <a:prstGeom prst="rect">
            <a:avLst/>
          </a:prstGeom>
        </p:spPr>
      </p:pic>
      <p:pic>
        <p:nvPicPr>
          <p:cNvPr id="5" name="情境1.EPS" descr="id:2147493854;FounderCES"/>
          <p:cNvPicPr/>
          <p:nvPr/>
        </p:nvPicPr>
        <p:blipFill>
          <a:blip r:embed="rId2"/>
          <a:stretch>
            <a:fillRect/>
          </a:stretch>
        </p:blipFill>
        <p:spPr>
          <a:xfrm>
            <a:off x="463884" y="1268760"/>
            <a:ext cx="892683" cy="312928"/>
          </a:xfrm>
          <a:prstGeom prst="rect">
            <a:avLst/>
          </a:prstGeom>
        </p:spPr>
      </p:pic>
      <p:pic>
        <p:nvPicPr>
          <p:cNvPr id="6" name="cx503.jpg" descr="id:2147493861;FounderCES"/>
          <p:cNvPicPr/>
          <p:nvPr/>
        </p:nvPicPr>
        <p:blipFill>
          <a:blip r:embed="rId3">
            <a:clrChange>
              <a:clrFrom>
                <a:srgbClr val="FFFFFE"/>
              </a:clrFrom>
              <a:clrTo>
                <a:srgbClr val="FFFFFE">
                  <a:alpha val="0"/>
                </a:srgbClr>
              </a:clrTo>
            </a:clrChange>
          </a:blip>
          <a:stretch>
            <a:fillRect/>
          </a:stretch>
        </p:blipFill>
        <p:spPr>
          <a:xfrm>
            <a:off x="3790950" y="1700808"/>
            <a:ext cx="2617932" cy="1986395"/>
          </a:xfrm>
          <a:prstGeom prst="rect">
            <a:avLst/>
          </a:prstGeom>
        </p:spPr>
      </p:pic>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524315"/>
          </a:xfrm>
        </p:spPr>
        <p:txBody>
          <a:bodyPr/>
          <a:lstStyle/>
          <a:p>
            <a:pPr hangingPunct="0">
              <a:spcAft>
                <a:spcPts val="0"/>
              </a:spcAft>
            </a:pP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图像二</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环式</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反应过程图像</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endParaRPr lang="en-US" altLang="zh-CN" smtClean="0"/>
          </a:p>
          <a:p>
            <a:endParaRPr lang="en-US" altLang="zh-CN"/>
          </a:p>
          <a:p>
            <a:endParaRPr lang="en-US" altLang="zh-CN" smtClean="0"/>
          </a:p>
          <a:p>
            <a:endParaRPr lang="en-US" altLang="zh-CN"/>
          </a:p>
          <a:p>
            <a:pPr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对</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于</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环式</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反应过程图像，位于</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环上</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的物质一般是催化剂或中间体，如</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⑤⑥⑦</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⑧</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入环</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的物质为反应物，如</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④</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出环</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的物质为生成物，如</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cx504.jpg" descr="id:2147493868;FounderCES"/>
          <p:cNvPicPr/>
          <p:nvPr/>
        </p:nvPicPr>
        <p:blipFill>
          <a:blip r:embed="rId1">
            <a:clrChange>
              <a:clrFrom>
                <a:srgbClr val="FFFFFE"/>
              </a:clrFrom>
              <a:clrTo>
                <a:srgbClr val="FFFFFE">
                  <a:alpha val="0"/>
                </a:srgbClr>
              </a:clrTo>
            </a:clrChange>
          </a:blip>
          <a:stretch>
            <a:fillRect/>
          </a:stretch>
        </p:blipFill>
        <p:spPr>
          <a:xfrm>
            <a:off x="4078982" y="1484784"/>
            <a:ext cx="2169160" cy="1733550"/>
          </a:xfrm>
          <a:prstGeom prst="rect">
            <a:avLst/>
          </a:prstGeom>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746120"/>
            <a:ext cx="11485848" cy="5078313"/>
          </a:xfrm>
        </p:spPr>
        <p:txBody>
          <a:bodyPr/>
          <a:lstStyle/>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温度对化学平衡的影响</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其他条件不变的情况下：</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升高温度，化学平衡向吸热反应方向移动。</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降低温度，化学平衡向放热反应方向移动。</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催化剂对化学平衡的影响</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催化剂能够同等程度地改变正反应速率和逆反应速率</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，对化学平衡移动没</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有</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影</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响。</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催化剂不能改变达到化学平衡状态时各物质的组成，但是使用催化剂能改变反应达到化学平衡所需的时间。</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3533211"/>
              </a:xfrm>
            </p:spPr>
            <p:txBody>
              <a:bodyPr/>
              <a:lstStyle/>
              <a:p>
                <a:pPr hangingPunct="0">
                  <a:spcAft>
                    <a:spcPts val="0"/>
                  </a:spcAft>
                </a:pPr>
                <a:r>
                  <a:rPr lang="zh-CN" altLang="zh-CN" b="1"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图像三</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能垒图像</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能</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垒图像分析方法与能量－历程图像分析方法是类似的，能垒图像清晰地展示出了反应历程中物质的变化和能量的变化，能垒</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即活化能</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最大的步骤即为决速步。例如利用苯</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和甲醇</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OH</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在催化剂作用下反应可得到</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7</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8</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的反应历程如图，我们可以得知总反应为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OH</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14:m>
                  <m:oMath xmlns:m="http://schemas.openxmlformats.org/officeDocument/2006/math">
                    <m:r>
                      <m:rPr>
                        <m:nor/>
                      </m:rPr>
                      <a:rPr lang="en-US" altLang="zh-CN" spc="-500">
                        <a:solidFill>
                          <a:srgbClr val="000000"/>
                        </a:solidFill>
                        <a:latin typeface="Cambria Math" panose="02040503050406030204" pitchFamily="18" charset="0"/>
                        <a:ea typeface="宋体" panose="02010600030101010101" pitchFamily="2" charset="-122"/>
                        <a:cs typeface="Cambria Math" panose="02040503050406030204" pitchFamily="18" charset="0"/>
                      </a:rPr>
                      <m:t>⥫</m:t>
                    </m:r>
                    <m:r>
                      <m:rPr>
                        <m:nor/>
                      </m:rPr>
                      <a:rPr lang="en-US" altLang="zh-CN">
                        <a:solidFill>
                          <a:srgbClr val="000000"/>
                        </a:solidFill>
                        <a:latin typeface="Cambria Math" panose="02040503050406030204" pitchFamily="18" charset="0"/>
                        <a:ea typeface="宋体" panose="02010600030101010101" pitchFamily="2" charset="-122"/>
                        <a:cs typeface="Cambria Math" panose="02040503050406030204" pitchFamily="18" charset="0"/>
                      </a:rPr>
                      <m:t>⥬</m:t>
                    </m:r>
                  </m:oMath>
                </a14:m>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7</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8</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，也可以得知正反应的决速步为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OH</a:t>
                </a:r>
                <a:r>
                  <a:rPr lang="en-US" altLang="zh-CN" b="1" baseline="300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HB</a:t>
                </a:r>
                <a14:m>
                  <m:oMath xmlns:m="http://schemas.openxmlformats.org/officeDocument/2006/math">
                    <m:f>
                      <m:fPr>
                        <m:ctrlPr>
                          <a:rPr lang="zh-CN" altLang="zh-CN" b="1" i="1">
                            <a:latin typeface="Cambria Math" panose="02040503050406030204" pitchFamily="18" charset="0"/>
                            <a:ea typeface="Cambria Math" panose="02040503050406030204" pitchFamily="18" charset="0"/>
                          </a:rPr>
                        </m:ctrlPr>
                      </m:fPr>
                      <m:num>
                        <m:bar>
                          <m:barPr>
                            <m:ctrlPr>
                              <a:rPr lang="zh-CN" altLang="zh-CN" b="1" i="1">
                                <a:latin typeface="Cambria Math" panose="02040503050406030204" pitchFamily="18" charset="0"/>
                                <a:ea typeface="Cambria Math" panose="02040503050406030204" pitchFamily="18" charset="0"/>
                              </a:rPr>
                            </m:ctrlPr>
                          </m:barPr>
                          <m:e>
                            <m:r>
                              <a:rPr lang="en-US" altLang="zh-CN" b="1" kern="100">
                                <a:latin typeface="Cambria Math" panose="02040503050406030204" pitchFamily="18" charset="0"/>
                                <a:ea typeface="宋体" panose="02010600030101010101" pitchFamily="2" charset="-122"/>
                                <a:cs typeface="Times New Roman" panose="02020603050405020304" pitchFamily="18" charset="0"/>
                              </a:rPr>
                              <m:t>         </m:t>
                            </m:r>
                          </m:e>
                        </m:bar>
                      </m:num>
                      <m:den>
                        <m:r>
                          <a:rPr lang="en-US" altLang="zh-CN" b="1" i="1" kern="100" smtClean="0">
                            <a:latin typeface="Cambria Math" panose="02040503050406030204" pitchFamily="18" charset="0"/>
                            <a:ea typeface="宋体" panose="02010600030101010101" pitchFamily="2" charset="-122"/>
                            <a:cs typeface="Times New Roman" panose="02020603050405020304" pitchFamily="18" charset="0"/>
                          </a:rPr>
                          <m:t> </m:t>
                        </m:r>
                      </m:den>
                    </m:f>
                  </m:oMath>
                </a14:m>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b="1" baseline="300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Rot="1" noChangeAspect="1" noMove="1" noResize="1" noEditPoints="1" noAdjustHandles="1" noChangeArrowheads="1" noChangeShapeType="1" noTextEdit="1"/>
              </p:cNvSpPr>
              <p:nvPr>
                <p:ph idx="1"/>
              </p:nvPr>
            </p:nvSpPr>
            <p:spPr>
              <a:xfrm>
                <a:off x="360854" y="746120"/>
                <a:ext cx="11485848" cy="3533211"/>
              </a:xfrm>
              <a:blipFill rotWithShape="1">
                <a:blip r:embed="rId1"/>
                <a:stretch>
                  <a:fillRect l="-2" t="-18" r="1" b="-2946"/>
                </a:stretch>
              </a:blipFill>
            </p:spPr>
            <p:txBody>
              <a:bodyPr/>
              <a:lstStyle/>
              <a:p>
                <a:r>
                  <a:rPr lang="zh-CN" altLang="en-US">
                    <a:noFill/>
                  </a:rPr>
                  <a:t> </a:t>
                </a:r>
              </a:p>
            </p:txBody>
          </p:sp>
        </mc:Fallback>
      </mc:AlternateContent>
      <p:pic>
        <p:nvPicPr>
          <p:cNvPr id="12" name="cx505.jpg" descr="id:2147493875;FounderCES"/>
          <p:cNvPicPr/>
          <p:nvPr/>
        </p:nvPicPr>
        <p:blipFill>
          <a:blip r:embed="rId2">
            <a:clrChange>
              <a:clrFrom>
                <a:srgbClr val="FFFFFE"/>
              </a:clrFrom>
              <a:clrTo>
                <a:srgbClr val="FFFFFE">
                  <a:alpha val="0"/>
                </a:srgbClr>
              </a:clrTo>
            </a:clrChange>
          </a:blip>
          <a:stretch>
            <a:fillRect/>
          </a:stretch>
        </p:blipFill>
        <p:spPr>
          <a:xfrm>
            <a:off x="3339093" y="4144401"/>
            <a:ext cx="5207109" cy="2389569"/>
          </a:xfrm>
          <a:prstGeom prst="rect">
            <a:avLst/>
          </a:prstGeom>
        </p:spPr>
      </p:pic>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1801134"/>
              </a:xfrm>
            </p:spPr>
            <p:txBody>
              <a:bodyPr/>
              <a:lstStyle/>
              <a:p>
                <a:pPr hangingPunct="0">
                  <a:spcAft>
                    <a:spcPts val="0"/>
                  </a:spcAft>
                </a:pP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我国学者结合实验与计算机模拟结果，研究了在金催化剂表面，水煤气变换</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bar>
                          <m:bar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bar>
                      </m:num>
                      <m:den>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den>
                    </m:f>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的反应历程</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如图所示</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，其中吸附在金催化剂表面上的物质用</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标注。回答下列问题。</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Rot="1" noChangeAspect="1" noMove="1" noResize="1" noEditPoints="1" noAdjustHandles="1" noChangeArrowheads="1" noChangeShapeType="1" noTextEdit="1"/>
              </p:cNvSpPr>
              <p:nvPr>
                <p:ph idx="1"/>
              </p:nvPr>
            </p:nvSpPr>
            <p:spPr>
              <a:xfrm>
                <a:off x="360854" y="746120"/>
                <a:ext cx="11485848" cy="1801134"/>
              </a:xfrm>
              <a:blipFill rotWithShape="1">
                <a:blip r:embed="rId1"/>
                <a:stretch>
                  <a:fillRect l="-2" t="-35" r="1" b="-7177"/>
                </a:stretch>
              </a:blipFill>
            </p:spPr>
            <p:txBody>
              <a:bodyPr/>
              <a:lstStyle/>
              <a:p>
                <a:r>
                  <a:rPr lang="zh-CN" altLang="en-US">
                    <a:noFill/>
                  </a:rPr>
                  <a:t> </a:t>
                </a:r>
              </a:p>
            </p:txBody>
          </p:sp>
        </mc:Fallback>
      </mc:AlternateContent>
      <p:pic>
        <p:nvPicPr>
          <p:cNvPr id="3" name="24典例1.EPS" descr="id:2147493882;FounderCES"/>
          <p:cNvPicPr/>
          <p:nvPr/>
        </p:nvPicPr>
        <p:blipFill>
          <a:blip r:embed="rId2"/>
          <a:stretch>
            <a:fillRect/>
          </a:stretch>
        </p:blipFill>
        <p:spPr>
          <a:xfrm>
            <a:off x="510458" y="967805"/>
            <a:ext cx="882904" cy="284290"/>
          </a:xfrm>
          <a:prstGeom prst="rect">
            <a:avLst/>
          </a:prstGeom>
        </p:spPr>
      </p:pic>
      <p:pic>
        <p:nvPicPr>
          <p:cNvPr id="4" name="cx506.jpg" descr="id:2147493889;FounderCES"/>
          <p:cNvPicPr/>
          <p:nvPr/>
        </p:nvPicPr>
        <p:blipFill>
          <a:blip r:embed="rId3">
            <a:clrChange>
              <a:clrFrom>
                <a:srgbClr val="FFFFFE"/>
              </a:clrFrom>
              <a:clrTo>
                <a:srgbClr val="FFFFFE">
                  <a:alpha val="0"/>
                </a:srgbClr>
              </a:clrTo>
            </a:clrChange>
          </a:blip>
          <a:stretch>
            <a:fillRect/>
          </a:stretch>
        </p:blipFill>
        <p:spPr>
          <a:xfrm>
            <a:off x="3203996" y="2636912"/>
            <a:ext cx="5376198" cy="3806393"/>
          </a:xfrm>
          <a:prstGeom prst="rect">
            <a:avLst/>
          </a:prstGeom>
        </p:spPr>
      </p:pic>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5472204"/>
              </a:xfrm>
            </p:spPr>
            <p:txBody>
              <a:bodyPr/>
              <a:lstStyle/>
              <a:p>
                <a:pPr hangingPunct="0">
                  <a:spcAft>
                    <a:spcPts val="0"/>
                  </a:spcAft>
                </a:pP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水煤气变换反应的</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填</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下同</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，物质在催化剂表面的解吸过程</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b="1" u="sng" dirty="0">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sz="1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sz="1200"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sz="1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sz="1200"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sz="1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sz="1200"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zh-CN" altLang="zh-CN" sz="1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r>
                  <a:rPr lang="en-US" altLang="zh-CN" b="1" dirty="0" smtClean="0">
                    <a:solidFill>
                      <a:srgbClr val="000000"/>
                    </a:solidFill>
                    <a:ea typeface="宋体" panose="02010600030101010101" pitchFamily="2" charset="-122"/>
                    <a:cs typeface="Times New Roman" panose="02020603050405020304" pitchFamily="18" charset="0"/>
                  </a:rPr>
                  <a:t>           </a:t>
                </a:r>
                <a:r>
                  <a:rPr lang="zh-CN" altLang="zh-CN" b="1" dirty="0" smtClean="0">
                    <a:solidFill>
                      <a:srgbClr val="000000"/>
                    </a:solidFill>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smtClean="0">
                    <a:solidFill>
                      <a:srgbClr val="000000"/>
                    </a:solidFill>
                    <a:ea typeface="宋体" panose="02010600030101010101" pitchFamily="2" charset="-122"/>
                    <a:cs typeface="Times New Roman" panose="02020603050405020304" pitchFamily="18" charset="0"/>
                  </a:rPr>
                  <a:t>＞</a:t>
                </a:r>
                <a:endParaRPr lang="en-US" altLang="zh-CN" b="1" dirty="0" smtClean="0">
                  <a:solidFill>
                    <a:srgbClr val="000000"/>
                  </a:solidFill>
                  <a:ea typeface="宋体" panose="02010600030101010101" pitchFamily="2" charset="-122"/>
                  <a:cs typeface="Times New Roman" panose="02020603050405020304" pitchFamily="18" charset="0"/>
                </a:endParaRPr>
              </a:p>
              <a:p>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本</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题以反应</a:t>
                </a:r>
                <a:r>
                  <a:rPr lang="en-US" altLang="zh-CN" b="1" dirty="0">
                    <a:solidFill>
                      <a:srgbClr val="000000"/>
                    </a:solidFill>
                    <a:latin typeface="Times New Roman" panose="02020603050405020304" pitchFamily="18" charset="0"/>
                    <a:ea typeface="宋体" panose="02010600030101010101" pitchFamily="2" charset="-122"/>
                  </a:rPr>
                  <a:t>CO</a:t>
                </a:r>
                <a:r>
                  <a:rPr lang="en-US" altLang="zh-CN" b="1" dirty="0">
                    <a:solidFill>
                      <a:srgbClr val="000000"/>
                    </a:solidFill>
                    <a:latin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rPr>
                  <a:t>g</a:t>
                </a:r>
                <a:r>
                  <a:rPr lang="en-US" altLang="zh-CN" b="1" dirty="0">
                    <a:solidFill>
                      <a:srgbClr val="000000"/>
                    </a:solidFill>
                    <a:latin typeface="宋体" panose="02010600030101010101" pitchFamily="2" charset="-122"/>
                    <a:cs typeface="Times New Roman" panose="02020603050405020304" pitchFamily="18" charset="0"/>
                  </a:rPr>
                  <a:t>)</a:t>
                </a:r>
                <a:r>
                  <a:rPr lang="zh-CN" altLang="zh-CN" b="1" dirty="0">
                    <a:solidFill>
                      <a:srgbClr val="000000"/>
                    </a:solidFill>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rPr>
                  <a:t>H</a:t>
                </a:r>
                <a:r>
                  <a:rPr lang="en-US" altLang="zh-CN" b="1" baseline="-25000" dirty="0">
                    <a:solidFill>
                      <a:srgbClr val="000000"/>
                    </a:solidFill>
                    <a:latin typeface="Times New Roman" panose="02020603050405020304" pitchFamily="18" charset="0"/>
                    <a:ea typeface="宋体" panose="02010600030101010101" pitchFamily="2" charset="-122"/>
                  </a:rPr>
                  <a:t>2</a:t>
                </a:r>
                <a:r>
                  <a:rPr lang="en-US" altLang="zh-CN" b="1" dirty="0">
                    <a:solidFill>
                      <a:srgbClr val="000000"/>
                    </a:solidFill>
                    <a:latin typeface="Times New Roman" panose="02020603050405020304" pitchFamily="18" charset="0"/>
                    <a:ea typeface="宋体" panose="02010600030101010101" pitchFamily="2" charset="-122"/>
                  </a:rPr>
                  <a:t>O</a:t>
                </a:r>
                <a:r>
                  <a:rPr lang="en-US" altLang="zh-CN" b="1" dirty="0">
                    <a:solidFill>
                      <a:srgbClr val="000000"/>
                    </a:solidFill>
                    <a:latin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rPr>
                  <a:t>g</a:t>
                </a:r>
                <a:r>
                  <a:rPr lang="en-US" altLang="zh-CN" b="1" dirty="0">
                    <a:solidFill>
                      <a:srgbClr val="000000"/>
                    </a:solidFill>
                    <a:latin typeface="宋体" panose="02010600030101010101" pitchFamily="2" charset="-122"/>
                    <a:cs typeface="Times New Roman" panose="02020603050405020304" pitchFamily="18" charset="0"/>
                  </a:rPr>
                  <a:t>)</a:t>
                </a:r>
                <a14:m>
                  <m:oMath xmlns:m="http://schemas.openxmlformats.org/officeDocument/2006/math">
                    <m:r>
                      <a:rPr lang="en-US" altLang="zh-CN" b="1">
                        <a:latin typeface="Cambria Math" panose="02040503050406030204" pitchFamily="18" charset="0"/>
                        <a:ea typeface="宋体" panose="02010600030101010101" pitchFamily="2" charset="-122"/>
                        <a:cs typeface="Times New Roman" panose="02020603050405020304" pitchFamily="18" charset="0"/>
                      </a:rPr>
                      <m:t> </m:t>
                    </m:r>
                    <m:f>
                      <m:fPr>
                        <m:ctrlPr>
                          <a:rPr lang="zh-CN" altLang="zh-CN" b="1" i="1">
                            <a:latin typeface="Cambria Math" panose="02040503050406030204" pitchFamily="18" charset="0"/>
                            <a:ea typeface="Cambria Math" panose="02040503050406030204" pitchFamily="18" charset="0"/>
                          </a:rPr>
                        </m:ctrlPr>
                      </m:fPr>
                      <m:num>
                        <m:bar>
                          <m:barPr>
                            <m:ctrlPr>
                              <a:rPr lang="zh-CN" altLang="zh-CN" b="1" i="1">
                                <a:latin typeface="Cambria Math" panose="02040503050406030204" pitchFamily="18" charset="0"/>
                                <a:ea typeface="Cambria Math" panose="02040503050406030204" pitchFamily="18" charset="0"/>
                              </a:rPr>
                            </m:ctrlPr>
                          </m:barPr>
                          <m:e>
                            <m:r>
                              <a:rPr lang="en-US" altLang="zh-CN" b="1">
                                <a:latin typeface="Cambria Math" panose="02040503050406030204" pitchFamily="18" charset="0"/>
                                <a:ea typeface="宋体" panose="02010600030101010101" pitchFamily="2" charset="-122"/>
                                <a:cs typeface="Times New Roman" panose="02020603050405020304" pitchFamily="18" charset="0"/>
                              </a:rPr>
                              <m:t>         </m:t>
                            </m:r>
                          </m:e>
                        </m:bar>
                      </m:num>
                      <m:den>
                        <m:r>
                          <a:rPr lang="en-US" altLang="zh-CN" b="1" i="1" smtClean="0">
                            <a:latin typeface="Cambria Math" panose="02040503050406030204" pitchFamily="18" charset="0"/>
                            <a:ea typeface="宋体" panose="02010600030101010101" pitchFamily="2" charset="-122"/>
                            <a:cs typeface="Times New Roman" panose="02020603050405020304" pitchFamily="18" charset="0"/>
                          </a:rPr>
                          <m:t> </m:t>
                        </m:r>
                      </m:den>
                    </m:f>
                  </m:oMath>
                </a14:m>
                <a:r>
                  <a:rPr lang="en-US" altLang="zh-CN" b="1" dirty="0">
                    <a:solidFill>
                      <a:srgbClr val="000000"/>
                    </a:solidFill>
                    <a:latin typeface="Times New Roman" panose="02020603050405020304" pitchFamily="18" charset="0"/>
                    <a:ea typeface="宋体" panose="02010600030101010101" pitchFamily="2" charset="-122"/>
                  </a:rPr>
                  <a:t>CO</a:t>
                </a:r>
                <a:r>
                  <a:rPr lang="en-US" altLang="zh-CN" b="1" baseline="-25000" dirty="0">
                    <a:solidFill>
                      <a:srgbClr val="000000"/>
                    </a:solidFill>
                    <a:latin typeface="Times New Roman" panose="02020603050405020304" pitchFamily="18" charset="0"/>
                    <a:ea typeface="宋体" panose="02010600030101010101" pitchFamily="2" charset="-122"/>
                  </a:rPr>
                  <a:t>2</a:t>
                </a:r>
                <a:r>
                  <a:rPr lang="en-US" altLang="zh-CN" b="1" dirty="0">
                    <a:solidFill>
                      <a:srgbClr val="000000"/>
                    </a:solidFill>
                    <a:latin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rPr>
                  <a:t>g</a:t>
                </a:r>
                <a:r>
                  <a:rPr lang="en-US" altLang="zh-CN" b="1" dirty="0">
                    <a:solidFill>
                      <a:srgbClr val="000000"/>
                    </a:solidFill>
                    <a:latin typeface="宋体" panose="02010600030101010101" pitchFamily="2" charset="-122"/>
                    <a:cs typeface="Times New Roman" panose="02020603050405020304" pitchFamily="18" charset="0"/>
                  </a:rPr>
                  <a:t>)</a:t>
                </a:r>
                <a:r>
                  <a:rPr lang="zh-CN" altLang="zh-CN" b="1" dirty="0">
                    <a:solidFill>
                      <a:srgbClr val="000000"/>
                    </a:solidFill>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rPr>
                  <a:t>H</a:t>
                </a:r>
                <a:r>
                  <a:rPr lang="en-US" altLang="zh-CN" b="1" baseline="-25000" dirty="0">
                    <a:solidFill>
                      <a:srgbClr val="000000"/>
                    </a:solidFill>
                    <a:latin typeface="Times New Roman" panose="02020603050405020304" pitchFamily="18" charset="0"/>
                    <a:ea typeface="宋体" panose="02010600030101010101" pitchFamily="2" charset="-122"/>
                  </a:rPr>
                  <a:t>2</a:t>
                </a:r>
                <a:r>
                  <a:rPr lang="en-US" altLang="zh-CN" b="1" dirty="0">
                    <a:solidFill>
                      <a:srgbClr val="000000"/>
                    </a:solidFill>
                    <a:latin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rPr>
                  <a:t>g</a:t>
                </a:r>
                <a:r>
                  <a:rPr lang="en-US" altLang="zh-CN" b="1" dirty="0">
                    <a:solidFill>
                      <a:srgbClr val="000000"/>
                    </a:solidFill>
                    <a:latin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为素材</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呈现物质变化与能量变化图像</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考查对反应历程的理解和对活化能的认知。由图可知</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吸附是放热过程</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则解吸是吸热过程</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rPr>
                  <a:t>Δ</a:t>
                </a:r>
                <a:r>
                  <a:rPr lang="en-US" altLang="zh-CN" b="1" i="1" dirty="0">
                    <a:solidFill>
                      <a:srgbClr val="000000"/>
                    </a:solidFill>
                    <a:latin typeface="Times New Roman" panose="02020603050405020304" pitchFamily="18" charset="0"/>
                    <a:ea typeface="宋体" panose="02010600030101010101" pitchFamily="2" charset="-122"/>
                  </a:rPr>
                  <a:t>H</a:t>
                </a:r>
                <a:r>
                  <a:rPr lang="zh-CN" altLang="zh-CN" b="1" dirty="0">
                    <a:solidFill>
                      <a:srgbClr val="000000"/>
                    </a:solidFill>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rPr>
                  <a:t>0</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生成物总能量低于反应物总能量</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总反应是放热反应。</a:t>
                </a:r>
                <a:endParaRPr lang="zh-CN" altLang="en-US" dirty="0"/>
              </a:p>
            </p:txBody>
          </p:sp>
        </mc:Choice>
        <mc:Fallback>
          <p:sp>
            <p:nvSpPr>
              <p:cNvPr id="2" name="内容占位符 1"/>
              <p:cNvSpPr>
                <a:spLocks noRot="1" noChangeAspect="1" noMove="1" noResize="1" noEditPoints="1" noAdjustHandles="1" noChangeArrowheads="1" noChangeShapeType="1" noTextEdit="1"/>
              </p:cNvSpPr>
              <p:nvPr>
                <p:ph idx="1"/>
              </p:nvPr>
            </p:nvSpPr>
            <p:spPr>
              <a:xfrm>
                <a:off x="360854" y="746120"/>
                <a:ext cx="11485848" cy="5472204"/>
              </a:xfrm>
              <a:blipFill rotWithShape="1">
                <a:blip r:embed="rId1"/>
                <a:stretch>
                  <a:fillRect l="-2" t="-12" r="1" b="-445"/>
                </a:stretch>
              </a:blipFill>
            </p:spPr>
            <p:txBody>
              <a:bodyPr/>
              <a:lstStyle/>
              <a:p>
                <a:r>
                  <a:rPr lang="zh-CN" altLang="en-US">
                    <a:noFill/>
                  </a:rPr>
                  <a:t> </a:t>
                </a:r>
              </a:p>
            </p:txBody>
          </p:sp>
        </mc:Fallback>
      </mc:AlternateContent>
      <p:pic>
        <p:nvPicPr>
          <p:cNvPr id="4" name="24答案.EPS" descr="id:2147492048;FounderCES"/>
          <p:cNvPicPr/>
          <p:nvPr/>
        </p:nvPicPr>
        <p:blipFill>
          <a:blip r:embed="rId2"/>
          <a:stretch>
            <a:fillRect/>
          </a:stretch>
        </p:blipFill>
        <p:spPr>
          <a:xfrm>
            <a:off x="441816" y="3997040"/>
            <a:ext cx="704850" cy="251114"/>
          </a:xfrm>
          <a:prstGeom prst="rect">
            <a:avLst/>
          </a:prstGeom>
        </p:spPr>
      </p:pic>
      <p:pic>
        <p:nvPicPr>
          <p:cNvPr id="5" name="24解析.EPS" descr="id:2147492041;FounderCES"/>
          <p:cNvPicPr/>
          <p:nvPr/>
        </p:nvPicPr>
        <p:blipFill>
          <a:blip r:embed="rId3"/>
          <a:stretch>
            <a:fillRect/>
          </a:stretch>
        </p:blipFill>
        <p:spPr>
          <a:xfrm>
            <a:off x="448936" y="4598982"/>
            <a:ext cx="677718" cy="241300"/>
          </a:xfrm>
          <a:prstGeom prst="rect">
            <a:avLst/>
          </a:prstGeom>
        </p:spPr>
      </p:pic>
      <p:pic>
        <p:nvPicPr>
          <p:cNvPr id="9" name="cx506.jpg" descr="id:2147493889;FounderCES"/>
          <p:cNvPicPr/>
          <p:nvPr/>
        </p:nvPicPr>
        <p:blipFill>
          <a:blip r:embed="rId4">
            <a:clrChange>
              <a:clrFrom>
                <a:srgbClr val="FFFFFE"/>
              </a:clrFrom>
              <a:clrTo>
                <a:srgbClr val="FFFFFE">
                  <a:alpha val="0"/>
                </a:srgbClr>
              </a:clrTo>
            </a:clrChange>
          </a:blip>
          <a:stretch>
            <a:fillRect/>
          </a:stretch>
        </p:blipFill>
        <p:spPr>
          <a:xfrm>
            <a:off x="4376543" y="1484784"/>
            <a:ext cx="4039217" cy="2859799"/>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
                                            <p:txEl>
                                              <p:pRg st="8" end="8"/>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5"/>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632311"/>
          </a:xfrm>
        </p:spPr>
        <p:txBody>
          <a:bodyPr/>
          <a:lstStyle/>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过渡态</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和过渡态</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中，相对较稳定的是</a:t>
            </a: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；历经过渡态</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和过渡态</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的两步反应，反应速率较快的是</a:t>
            </a: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填</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前者</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后者</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sz="1200" b="1">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sz="1200"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sz="1200" b="1">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sz="1200"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sz="1200" b="1">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sz="1200"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sz="1200" b="1">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过</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渡态</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前</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者</a:t>
            </a:r>
            <a:endParaRPr lang="en-US" altLang="zh-CN" sz="1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sz="1200" b="1" u="wavy">
                <a:solidFill>
                  <a:srgbClr val="00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1200" b="1" u="wavy" smtClean="0">
                <a:solidFill>
                  <a:srgbClr val="00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u="wavy" smtClean="0">
                <a:solidFill>
                  <a:srgbClr val="000000"/>
                </a:solidFill>
                <a:uFill>
                  <a:solidFill>
                    <a:srgbClr val="00B0F0"/>
                  </a:solidFill>
                </a:uFill>
                <a:latin typeface="Times New Roman" panose="02020603050405020304" pitchFamily="18" charset="0"/>
                <a:ea typeface="楷体" panose="02010609060101010101" pitchFamily="49" charset="-122"/>
                <a:cs typeface="Times New Roman" panose="02020603050405020304" pitchFamily="18" charset="0"/>
              </a:rPr>
              <a:t>过</a:t>
            </a:r>
            <a:r>
              <a:rPr lang="zh-CN" altLang="zh-CN" b="1" u="wavy">
                <a:solidFill>
                  <a:srgbClr val="000000"/>
                </a:solidFill>
                <a:uFill>
                  <a:solidFill>
                    <a:srgbClr val="00B0F0"/>
                  </a:solidFill>
                </a:uFill>
                <a:latin typeface="Times New Roman" panose="02020603050405020304" pitchFamily="18" charset="0"/>
                <a:ea typeface="楷体" panose="02010609060101010101" pitchFamily="49" charset="-122"/>
                <a:cs typeface="Times New Roman" panose="02020603050405020304" pitchFamily="18" charset="0"/>
              </a:rPr>
              <a:t>渡态</a:t>
            </a:r>
            <a:r>
              <a:rPr lang="en-US" altLang="zh-CN" b="1" u="wavy">
                <a:solidFill>
                  <a:srgbClr val="000000"/>
                </a:solidFill>
                <a:uFill>
                  <a:solidFill>
                    <a:srgbClr val="00B0F0"/>
                  </a:solidFill>
                </a:uFill>
                <a:latin typeface="Times New Roman" panose="02020603050405020304" pitchFamily="18" charset="0"/>
                <a:ea typeface="宋体" panose="02010600030101010101" pitchFamily="2" charset="-122"/>
              </a:rPr>
              <a:t>1</a:t>
            </a:r>
            <a:r>
              <a:rPr lang="zh-CN" altLang="zh-CN" b="1" u="wavy">
                <a:solidFill>
                  <a:srgbClr val="000000"/>
                </a:solidFill>
                <a:uFill>
                  <a:solidFill>
                    <a:srgbClr val="00B0F0"/>
                  </a:solidFill>
                </a:uFill>
                <a:latin typeface="Times New Roman" panose="02020603050405020304" pitchFamily="18" charset="0"/>
                <a:ea typeface="楷体" panose="02010609060101010101" pitchFamily="49" charset="-122"/>
                <a:cs typeface="Times New Roman" panose="02020603050405020304" pitchFamily="18" charset="0"/>
              </a:rPr>
              <a:t>的能量低</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相对稳定</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历经过渡态</a:t>
            </a:r>
            <a:r>
              <a:rPr lang="en-US" altLang="zh-CN" b="1">
                <a:solidFill>
                  <a:srgbClr val="000000"/>
                </a:solidFill>
                <a:latin typeface="Times New Roman" panose="02020603050405020304" pitchFamily="18" charset="0"/>
                <a:ea typeface="宋体" panose="02010600030101010101" pitchFamily="2" charset="-122"/>
              </a:rPr>
              <a:t>1</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和过渡态</a:t>
            </a:r>
            <a:r>
              <a:rPr lang="en-US" altLang="zh-CN" b="1">
                <a:solidFill>
                  <a:srgbClr val="000000"/>
                </a:solidFill>
                <a:latin typeface="Times New Roman" panose="02020603050405020304" pitchFamily="18" charset="0"/>
                <a:ea typeface="宋体" panose="02010600030101010101" pitchFamily="2" charset="-122"/>
              </a:rPr>
              <a:t>2</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的两步反应的活化能分别为</a:t>
            </a:r>
            <a:r>
              <a:rPr lang="en-US" altLang="zh-CN" b="1">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rPr>
              <a:t>1.59</a:t>
            </a:r>
            <a:r>
              <a:rPr lang="zh-CN" altLang="zh-CN" b="1">
                <a:solidFill>
                  <a:srgbClr val="000000"/>
                </a:solidFill>
                <a:ea typeface="宋体" panose="02010600030101010101" pitchFamily="2" charset="-122"/>
                <a:cs typeface="Times New Roman" panose="02020603050405020304" pitchFamily="18" charset="0"/>
              </a:rPr>
              <a:t>－</a:t>
            </a:r>
            <a:r>
              <a:rPr lang="en-US" altLang="zh-CN" b="1">
                <a:solidFill>
                  <a:srgbClr val="000000"/>
                </a:solidFill>
                <a:latin typeface="宋体" panose="02010600030101010101" pitchFamily="2" charset="-122"/>
                <a:cs typeface="Times New Roman" panose="02020603050405020304" pitchFamily="18" charset="0"/>
              </a:rPr>
              <a:t>(</a:t>
            </a:r>
            <a:r>
              <a:rPr lang="zh-CN" altLang="zh-CN" b="1">
                <a:solidFill>
                  <a:srgbClr val="000000"/>
                </a:solidFill>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rPr>
              <a:t>0.32</a:t>
            </a:r>
            <a:r>
              <a:rPr lang="en-US" altLang="zh-CN" b="1">
                <a:solidFill>
                  <a:srgbClr val="000000"/>
                </a:solidFill>
                <a:latin typeface="宋体" panose="02010600030101010101" pitchFamily="2" charset="-122"/>
                <a:cs typeface="Times New Roman" panose="02020603050405020304" pitchFamily="18" charset="0"/>
              </a:rPr>
              <a:t>)</a:t>
            </a:r>
            <a:r>
              <a:rPr lang="en-US" altLang="zh-CN" b="1">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rPr>
              <a:t>eV</a:t>
            </a:r>
            <a:r>
              <a:rPr lang="zh-CN" altLang="zh-CN" b="1">
                <a:solidFill>
                  <a:srgbClr val="000000"/>
                </a:solidFill>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rPr>
              <a:t>1.91eV</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和</a:t>
            </a:r>
            <a:r>
              <a:rPr lang="en-US" altLang="zh-CN" b="1">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rPr>
              <a:t>1.86</a:t>
            </a:r>
            <a:r>
              <a:rPr lang="zh-CN" altLang="zh-CN" b="1">
                <a:solidFill>
                  <a:srgbClr val="000000"/>
                </a:solidFill>
                <a:ea typeface="宋体" panose="02010600030101010101" pitchFamily="2" charset="-122"/>
                <a:cs typeface="Times New Roman" panose="02020603050405020304" pitchFamily="18" charset="0"/>
              </a:rPr>
              <a:t>－</a:t>
            </a:r>
            <a:r>
              <a:rPr lang="en-US" altLang="zh-CN" b="1">
                <a:solidFill>
                  <a:srgbClr val="000000"/>
                </a:solidFill>
                <a:latin typeface="宋体" panose="02010600030101010101" pitchFamily="2" charset="-122"/>
                <a:cs typeface="Times New Roman" panose="02020603050405020304" pitchFamily="18" charset="0"/>
              </a:rPr>
              <a:t>(</a:t>
            </a:r>
            <a:r>
              <a:rPr lang="zh-CN" altLang="zh-CN" b="1">
                <a:solidFill>
                  <a:srgbClr val="000000"/>
                </a:solidFill>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rPr>
              <a:t>0.16</a:t>
            </a:r>
            <a:r>
              <a:rPr lang="en-US" altLang="zh-CN" b="1">
                <a:solidFill>
                  <a:srgbClr val="000000"/>
                </a:solidFill>
                <a:latin typeface="宋体" panose="02010600030101010101" pitchFamily="2" charset="-122"/>
                <a:cs typeface="Times New Roman" panose="02020603050405020304" pitchFamily="18" charset="0"/>
              </a:rPr>
              <a:t>)</a:t>
            </a:r>
            <a:r>
              <a:rPr lang="en-US" altLang="zh-CN" b="1">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rPr>
              <a:t>eV</a:t>
            </a:r>
            <a:r>
              <a:rPr lang="zh-CN" altLang="zh-CN" b="1">
                <a:solidFill>
                  <a:srgbClr val="000000"/>
                </a:solidFill>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rPr>
              <a:t>2.02 eV</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所以前者反应速率比后者快。</a:t>
            </a:r>
            <a:endParaRPr lang="zh-CN" altLang="en-US"/>
          </a:p>
        </p:txBody>
      </p:sp>
      <p:pic>
        <p:nvPicPr>
          <p:cNvPr id="3" name="24答案.EPS" descr="id:2147492048;FounderCES"/>
          <p:cNvPicPr/>
          <p:nvPr/>
        </p:nvPicPr>
        <p:blipFill>
          <a:blip r:embed="rId1"/>
          <a:stretch>
            <a:fillRect/>
          </a:stretch>
        </p:blipFill>
        <p:spPr>
          <a:xfrm>
            <a:off x="497288" y="4247568"/>
            <a:ext cx="704850" cy="251114"/>
          </a:xfrm>
          <a:prstGeom prst="rect">
            <a:avLst/>
          </a:prstGeom>
        </p:spPr>
      </p:pic>
      <p:pic>
        <p:nvPicPr>
          <p:cNvPr id="4" name="24解析.EPS" descr="id:2147492041;FounderCES"/>
          <p:cNvPicPr/>
          <p:nvPr/>
        </p:nvPicPr>
        <p:blipFill>
          <a:blip r:embed="rId2"/>
          <a:stretch>
            <a:fillRect/>
          </a:stretch>
        </p:blipFill>
        <p:spPr>
          <a:xfrm>
            <a:off x="524420" y="4826632"/>
            <a:ext cx="677718" cy="241300"/>
          </a:xfrm>
          <a:prstGeom prst="rect">
            <a:avLst/>
          </a:prstGeom>
        </p:spPr>
      </p:pic>
      <p:pic>
        <p:nvPicPr>
          <p:cNvPr id="5" name="cx506.jpg" descr="id:2147493889;FounderCES"/>
          <p:cNvPicPr/>
          <p:nvPr/>
        </p:nvPicPr>
        <p:blipFill>
          <a:blip r:embed="rId3">
            <a:clrChange>
              <a:clrFrom>
                <a:srgbClr val="FFFFFE"/>
              </a:clrFrom>
              <a:clrTo>
                <a:srgbClr val="FFFFFE">
                  <a:alpha val="0"/>
                </a:srgbClr>
              </a:clrTo>
            </a:clrChange>
          </a:blip>
          <a:stretch>
            <a:fillRect/>
          </a:stretch>
        </p:blipFill>
        <p:spPr>
          <a:xfrm>
            <a:off x="4632152" y="2057925"/>
            <a:ext cx="3672015" cy="2599817"/>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
                                            <p:txEl>
                                              <p:pRg st="9" end="9"/>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4"/>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1"/>
                <a:ext cx="11485848" cy="5718104"/>
              </a:xfrm>
            </p:spPr>
            <p:txBody>
              <a:bodyPr/>
              <a:lstStyle/>
              <a:p>
                <a:pPr hangingPunct="0">
                  <a:lnSpc>
                    <a:spcPct val="130000"/>
                  </a:lnSpc>
                  <a:spcAft>
                    <a:spcPts val="0"/>
                  </a:spcAft>
                </a:pP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该历程中历经过渡态</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的反应的化学方程式是</a:t>
                </a:r>
                <a:r>
                  <a:rPr lang="zh-CN" altLang="zh-CN" b="1" u="sng">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该步骤的逆反应的活化能</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zh-CN"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逆</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endParaRPr lang="en-US" altLang="zh-CN" sz="1200" b="1">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endParaRPr lang="en-US" altLang="zh-CN" sz="1200"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endParaRPr lang="en-US" altLang="zh-CN" sz="1200" b="1">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endParaRPr lang="en-US" altLang="zh-CN" sz="1200"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endParaRPr lang="en-US" altLang="zh-CN" sz="1200"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endParaRPr lang="en-US" altLang="zh-CN" sz="200" b="1">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endParaRPr lang="en-US" altLang="zh-CN" sz="1200"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endParaRPr lang="en-US" altLang="zh-CN" sz="1200" b="1">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endParaRPr lang="en-US" altLang="zh-CN" sz="1200"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endParaRPr lang="en-US" altLang="zh-CN" sz="1200" b="1">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nSpc>
                    <a:spcPct val="130000"/>
                  </a:lnSpc>
                </a:pPr>
                <a:r>
                  <a:rPr lang="en-US" altLang="zh-CN" b="1" smtClean="0">
                    <a:solidFill>
                      <a:srgbClr val="000000"/>
                    </a:solidFill>
                    <a:latin typeface="Times New Roman" panose="02020603050405020304" pitchFamily="18" charset="0"/>
                    <a:ea typeface="宋体" panose="02010600030101010101" pitchFamily="2" charset="-122"/>
                  </a:rPr>
                  <a:t>           CO</a:t>
                </a:r>
                <a:r>
                  <a:rPr lang="en-US" altLang="zh-CN" b="1" baseline="30000">
                    <a:solidFill>
                      <a:srgbClr val="000000"/>
                    </a:solidFill>
                    <a:latin typeface="宋体" panose="02010600030101010101" pitchFamily="2" charset="-122"/>
                    <a:cs typeface="Times New Roman" panose="02020603050405020304" pitchFamily="18" charset="0"/>
                  </a:rPr>
                  <a:t>*</a:t>
                </a:r>
                <a:r>
                  <a:rPr lang="zh-CN" altLang="zh-CN" b="1">
                    <a:solidFill>
                      <a:srgbClr val="000000"/>
                    </a:solidFill>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rPr>
                  <a:t>H</a:t>
                </a:r>
                <a:r>
                  <a:rPr lang="en-US" altLang="zh-CN" b="1" baseline="-25000">
                    <a:solidFill>
                      <a:srgbClr val="000000"/>
                    </a:solidFill>
                    <a:latin typeface="Times New Roman" panose="02020603050405020304" pitchFamily="18" charset="0"/>
                    <a:ea typeface="宋体" panose="02010600030101010101" pitchFamily="2" charset="-122"/>
                  </a:rPr>
                  <a:t>2</a:t>
                </a:r>
                <a:r>
                  <a:rPr lang="en-US" altLang="zh-CN" b="1">
                    <a:solidFill>
                      <a:srgbClr val="000000"/>
                    </a:solidFill>
                    <a:latin typeface="Times New Roman" panose="02020603050405020304" pitchFamily="18" charset="0"/>
                    <a:ea typeface="宋体" panose="02010600030101010101" pitchFamily="2" charset="-122"/>
                  </a:rPr>
                  <a:t>O</a:t>
                </a:r>
                <a:r>
                  <a:rPr lang="en-US" altLang="zh-CN" b="1" baseline="30000">
                    <a:solidFill>
                      <a:srgbClr val="000000"/>
                    </a:solidFill>
                    <a:latin typeface="宋体" panose="02010600030101010101" pitchFamily="2" charset="-122"/>
                    <a:cs typeface="Times New Roman" panose="02020603050405020304" pitchFamily="18" charset="0"/>
                  </a:rPr>
                  <a:t>*</a:t>
                </a:r>
                <a:r>
                  <a:rPr lang="zh-CN" altLang="zh-CN" b="1">
                    <a:solidFill>
                      <a:srgbClr val="000000"/>
                    </a:solidFill>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rPr>
                  <a:t>H</a:t>
                </a:r>
                <a:r>
                  <a:rPr lang="en-US" altLang="zh-CN" b="1" baseline="-25000">
                    <a:solidFill>
                      <a:srgbClr val="000000"/>
                    </a:solidFill>
                    <a:latin typeface="Times New Roman" panose="02020603050405020304" pitchFamily="18" charset="0"/>
                    <a:ea typeface="宋体" panose="02010600030101010101" pitchFamily="2" charset="-122"/>
                  </a:rPr>
                  <a:t>2</a:t>
                </a:r>
                <a:r>
                  <a:rPr lang="en-US" altLang="zh-CN" b="1">
                    <a:solidFill>
                      <a:srgbClr val="000000"/>
                    </a:solidFill>
                    <a:latin typeface="Times New Roman" panose="02020603050405020304" pitchFamily="18" charset="0"/>
                    <a:ea typeface="宋体" panose="02010600030101010101" pitchFamily="2" charset="-122"/>
                  </a:rPr>
                  <a:t>O</a:t>
                </a:r>
                <a:r>
                  <a:rPr lang="en-US" altLang="zh-CN" b="1">
                    <a:solidFill>
                      <a:srgbClr val="000000"/>
                    </a:solidFill>
                    <a:latin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rPr>
                  <a:t>g</a:t>
                </a:r>
                <a:r>
                  <a:rPr lang="en-US" altLang="zh-CN" b="1">
                    <a:solidFill>
                      <a:srgbClr val="000000"/>
                    </a:solidFill>
                    <a:latin typeface="宋体" panose="02010600030101010101" pitchFamily="2" charset="-122"/>
                    <a:cs typeface="Times New Roman" panose="02020603050405020304" pitchFamily="18" charset="0"/>
                  </a:rPr>
                  <a:t>)</a:t>
                </a:r>
                <a14:m>
                  <m:oMath xmlns:m="http://schemas.openxmlformats.org/officeDocument/2006/math">
                    <m:r>
                      <a:rPr lang="en-US" altLang="zh-CN" b="1">
                        <a:latin typeface="Cambria Math" panose="02040503050406030204" pitchFamily="18" charset="0"/>
                        <a:ea typeface="宋体" panose="02010600030101010101" pitchFamily="2" charset="-122"/>
                        <a:cs typeface="Times New Roman" panose="02020603050405020304" pitchFamily="18" charset="0"/>
                      </a:rPr>
                      <m:t> </m:t>
                    </m:r>
                    <m:f>
                      <m:fPr>
                        <m:ctrlPr>
                          <a:rPr lang="zh-CN" altLang="zh-CN" b="1" i="1">
                            <a:latin typeface="Cambria Math" panose="02040503050406030204" pitchFamily="18" charset="0"/>
                            <a:ea typeface="Cambria Math" panose="02040503050406030204" pitchFamily="18" charset="0"/>
                          </a:rPr>
                        </m:ctrlPr>
                      </m:fPr>
                      <m:num>
                        <m:bar>
                          <m:barPr>
                            <m:ctrlPr>
                              <a:rPr lang="zh-CN" altLang="zh-CN" b="1" i="1">
                                <a:latin typeface="Cambria Math" panose="02040503050406030204" pitchFamily="18" charset="0"/>
                                <a:ea typeface="Cambria Math" panose="02040503050406030204" pitchFamily="18" charset="0"/>
                              </a:rPr>
                            </m:ctrlPr>
                          </m:barPr>
                          <m:e>
                            <m:r>
                              <a:rPr lang="en-US" altLang="zh-CN" b="1">
                                <a:latin typeface="Cambria Math" panose="02040503050406030204" pitchFamily="18" charset="0"/>
                                <a:ea typeface="宋体" panose="02010600030101010101" pitchFamily="2" charset="-122"/>
                                <a:cs typeface="Times New Roman" panose="02020603050405020304" pitchFamily="18" charset="0"/>
                              </a:rPr>
                              <m:t>         </m:t>
                            </m:r>
                          </m:e>
                        </m:bar>
                      </m:num>
                      <m:den>
                        <m:r>
                          <a:rPr lang="en-US" altLang="zh-CN" b="1" i="1" smtClean="0">
                            <a:latin typeface="Cambria Math" panose="02040503050406030204" pitchFamily="18" charset="0"/>
                            <a:ea typeface="宋体" panose="02010600030101010101" pitchFamily="2" charset="-122"/>
                            <a:cs typeface="Times New Roman" panose="02020603050405020304" pitchFamily="18" charset="0"/>
                          </a:rPr>
                          <m:t> </m:t>
                        </m:r>
                      </m:den>
                    </m:f>
                  </m:oMath>
                </a14:m>
                <a:r>
                  <a:rPr lang="en-US" altLang="zh-CN" b="1">
                    <a:solidFill>
                      <a:srgbClr val="000000"/>
                    </a:solidFill>
                    <a:latin typeface="Times New Roman" panose="02020603050405020304" pitchFamily="18" charset="0"/>
                    <a:ea typeface="宋体" panose="02010600030101010101" pitchFamily="2" charset="-122"/>
                  </a:rPr>
                  <a:t>CO</a:t>
                </a:r>
                <a:r>
                  <a:rPr lang="en-US" altLang="zh-CN" b="1" baseline="30000">
                    <a:solidFill>
                      <a:srgbClr val="000000"/>
                    </a:solidFill>
                    <a:latin typeface="宋体" panose="02010600030101010101" pitchFamily="2" charset="-122"/>
                    <a:cs typeface="Times New Roman" panose="02020603050405020304" pitchFamily="18" charset="0"/>
                  </a:rPr>
                  <a:t>*</a:t>
                </a:r>
                <a:r>
                  <a:rPr lang="zh-CN" altLang="zh-CN" b="1">
                    <a:solidFill>
                      <a:srgbClr val="000000"/>
                    </a:solidFill>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rPr>
                  <a:t>OH</a:t>
                </a:r>
                <a:r>
                  <a:rPr lang="en-US" altLang="zh-CN" b="1" baseline="30000">
                    <a:solidFill>
                      <a:srgbClr val="000000"/>
                    </a:solidFill>
                    <a:latin typeface="宋体" panose="02010600030101010101" pitchFamily="2" charset="-122"/>
                    <a:cs typeface="Times New Roman" panose="02020603050405020304" pitchFamily="18" charset="0"/>
                  </a:rPr>
                  <a:t>*</a:t>
                </a:r>
                <a:r>
                  <a:rPr lang="zh-CN" altLang="zh-CN" b="1">
                    <a:solidFill>
                      <a:srgbClr val="000000"/>
                    </a:solidFill>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rPr>
                  <a:t>H</a:t>
                </a:r>
                <a:r>
                  <a:rPr lang="en-US" altLang="zh-CN" b="1" baseline="30000">
                    <a:solidFill>
                      <a:srgbClr val="000000"/>
                    </a:solidFill>
                    <a:latin typeface="宋体" panose="02010600030101010101" pitchFamily="2" charset="-122"/>
                    <a:cs typeface="Times New Roman" panose="02020603050405020304" pitchFamily="18" charset="0"/>
                  </a:rPr>
                  <a:t>*</a:t>
                </a:r>
                <a:r>
                  <a:rPr lang="zh-CN" altLang="zh-CN" b="1" smtClean="0">
                    <a:solidFill>
                      <a:srgbClr val="000000"/>
                    </a:solidFill>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rPr>
                  <a:t>H</a:t>
                </a:r>
                <a:r>
                  <a:rPr lang="en-US" altLang="zh-CN" b="1" baseline="-25000" smtClean="0">
                    <a:solidFill>
                      <a:srgbClr val="000000"/>
                    </a:solidFill>
                    <a:latin typeface="Times New Roman" panose="02020603050405020304" pitchFamily="18" charset="0"/>
                    <a:ea typeface="宋体" panose="02010600030101010101" pitchFamily="2" charset="-122"/>
                  </a:rPr>
                  <a:t>2</a:t>
                </a:r>
                <a:r>
                  <a:rPr lang="en-US" altLang="zh-CN" b="1" smtClean="0">
                    <a:solidFill>
                      <a:srgbClr val="000000"/>
                    </a:solidFill>
                    <a:latin typeface="Times New Roman" panose="02020603050405020304" pitchFamily="18" charset="0"/>
                    <a:ea typeface="宋体" panose="02010600030101010101" pitchFamily="2" charset="-122"/>
                  </a:rPr>
                  <a:t>O</a:t>
                </a:r>
                <a:r>
                  <a:rPr lang="en-US" altLang="zh-CN" b="1" smtClean="0">
                    <a:solidFill>
                      <a:srgbClr val="000000"/>
                    </a:solidFill>
                    <a:latin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rPr>
                  <a:t>g</a:t>
                </a:r>
                <a:r>
                  <a:rPr lang="en-US" altLang="zh-CN" b="1">
                    <a:solidFill>
                      <a:srgbClr val="000000"/>
                    </a:solidFill>
                    <a:latin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a:t>
                </a:r>
                <a:r>
                  <a:rPr lang="en-US" altLang="zh-CN" b="1">
                    <a:solidFill>
                      <a:srgbClr val="000000"/>
                    </a:solidFill>
                    <a:latin typeface="Times New Roman" panose="02020603050405020304" pitchFamily="18" charset="0"/>
                    <a:ea typeface="宋体" panose="02010600030101010101" pitchFamily="2" charset="-122"/>
                  </a:rPr>
                  <a:t>CO</a:t>
                </a:r>
                <a:r>
                  <a:rPr lang="en-US" altLang="zh-CN" b="1" baseline="30000">
                    <a:solidFill>
                      <a:srgbClr val="000000"/>
                    </a:solidFill>
                    <a:latin typeface="宋体" panose="02010600030101010101" pitchFamily="2" charset="-122"/>
                    <a:cs typeface="Times New Roman" panose="02020603050405020304" pitchFamily="18" charset="0"/>
                  </a:rPr>
                  <a:t>*</a:t>
                </a:r>
                <a:r>
                  <a:rPr lang="zh-CN" altLang="zh-CN" b="1">
                    <a:solidFill>
                      <a:srgbClr val="000000"/>
                    </a:solidFill>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rPr>
                  <a:t>H</a:t>
                </a:r>
                <a:r>
                  <a:rPr lang="en-US" altLang="zh-CN" b="1" baseline="-25000">
                    <a:solidFill>
                      <a:srgbClr val="000000"/>
                    </a:solidFill>
                    <a:latin typeface="Times New Roman" panose="02020603050405020304" pitchFamily="18" charset="0"/>
                    <a:ea typeface="宋体" panose="02010600030101010101" pitchFamily="2" charset="-122"/>
                  </a:rPr>
                  <a:t>2</a:t>
                </a:r>
                <a:r>
                  <a:rPr lang="en-US" altLang="zh-CN" b="1">
                    <a:solidFill>
                      <a:srgbClr val="000000"/>
                    </a:solidFill>
                    <a:latin typeface="Times New Roman" panose="02020603050405020304" pitchFamily="18" charset="0"/>
                    <a:ea typeface="宋体" panose="02010600030101010101" pitchFamily="2" charset="-122"/>
                  </a:rPr>
                  <a:t>O</a:t>
                </a:r>
                <a:r>
                  <a:rPr lang="en-US" altLang="zh-CN" b="1" baseline="30000">
                    <a:solidFill>
                      <a:srgbClr val="000000"/>
                    </a:solidFill>
                    <a:latin typeface="宋体" panose="02010600030101010101" pitchFamily="2" charset="-122"/>
                    <a:cs typeface="Times New Roman" panose="02020603050405020304" pitchFamily="18" charset="0"/>
                  </a:rPr>
                  <a:t>*</a:t>
                </a:r>
                <a14:m>
                  <m:oMath xmlns:m="http://schemas.openxmlformats.org/officeDocument/2006/math">
                    <m:f>
                      <m:fPr>
                        <m:ctrlPr>
                          <a:rPr lang="zh-CN" altLang="zh-CN" b="1" i="1">
                            <a:latin typeface="Cambria Math" panose="02040503050406030204" pitchFamily="18" charset="0"/>
                            <a:ea typeface="Cambria Math" panose="02040503050406030204" pitchFamily="18" charset="0"/>
                          </a:rPr>
                        </m:ctrlPr>
                      </m:fPr>
                      <m:num>
                        <m:bar>
                          <m:barPr>
                            <m:ctrlPr>
                              <a:rPr lang="zh-CN" altLang="zh-CN" b="1" i="1">
                                <a:latin typeface="Cambria Math" panose="02040503050406030204" pitchFamily="18" charset="0"/>
                                <a:ea typeface="Cambria Math" panose="02040503050406030204" pitchFamily="18" charset="0"/>
                              </a:rPr>
                            </m:ctrlPr>
                          </m:barPr>
                          <m:e>
                            <m:r>
                              <a:rPr lang="en-US" altLang="zh-CN" b="1">
                                <a:latin typeface="Cambria Math" panose="02040503050406030204" pitchFamily="18" charset="0"/>
                                <a:ea typeface="宋体" panose="02010600030101010101" pitchFamily="2" charset="-122"/>
                                <a:cs typeface="Times New Roman" panose="02020603050405020304" pitchFamily="18" charset="0"/>
                              </a:rPr>
                              <m:t>         </m:t>
                            </m:r>
                          </m:e>
                        </m:bar>
                      </m:num>
                      <m:den>
                        <m:r>
                          <a:rPr lang="en-US" altLang="zh-CN" b="1" i="1" smtClean="0">
                            <a:latin typeface="Cambria Math" panose="02040503050406030204" pitchFamily="18" charset="0"/>
                            <a:ea typeface="宋体" panose="02010600030101010101" pitchFamily="2" charset="-122"/>
                            <a:cs typeface="Times New Roman" panose="02020603050405020304" pitchFamily="18" charset="0"/>
                          </a:rPr>
                          <m:t> </m:t>
                        </m:r>
                      </m:den>
                    </m:f>
                  </m:oMath>
                </a14:m>
                <a:r>
                  <a:rPr lang="en-US" altLang="zh-CN" b="1">
                    <a:solidFill>
                      <a:srgbClr val="000000"/>
                    </a:solidFill>
                    <a:latin typeface="Times New Roman" panose="02020603050405020304" pitchFamily="18" charset="0"/>
                    <a:ea typeface="宋体" panose="02010600030101010101" pitchFamily="2" charset="-122"/>
                  </a:rPr>
                  <a:t>CO</a:t>
                </a:r>
                <a:r>
                  <a:rPr lang="en-US" altLang="zh-CN" b="1" baseline="30000">
                    <a:solidFill>
                      <a:srgbClr val="000000"/>
                    </a:solidFill>
                    <a:latin typeface="宋体" panose="02010600030101010101" pitchFamily="2" charset="-122"/>
                    <a:cs typeface="Times New Roman" panose="02020603050405020304" pitchFamily="18" charset="0"/>
                  </a:rPr>
                  <a:t>*</a:t>
                </a:r>
                <a:r>
                  <a:rPr lang="zh-CN" altLang="zh-CN" b="1">
                    <a:solidFill>
                      <a:srgbClr val="000000"/>
                    </a:solidFill>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rPr>
                  <a:t>OH</a:t>
                </a:r>
                <a:r>
                  <a:rPr lang="en-US" altLang="zh-CN" b="1" baseline="30000">
                    <a:solidFill>
                      <a:srgbClr val="000000"/>
                    </a:solidFill>
                    <a:latin typeface="宋体" panose="02010600030101010101" pitchFamily="2" charset="-122"/>
                    <a:cs typeface="Times New Roman" panose="02020603050405020304" pitchFamily="18" charset="0"/>
                  </a:rPr>
                  <a:t>*</a:t>
                </a:r>
                <a:r>
                  <a:rPr lang="zh-CN" altLang="zh-CN" b="1">
                    <a:solidFill>
                      <a:srgbClr val="000000"/>
                    </a:solidFill>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rPr>
                  <a:t>H</a:t>
                </a:r>
                <a:r>
                  <a:rPr lang="en-US" altLang="zh-CN" b="1" baseline="30000">
                    <a:solidFill>
                      <a:srgbClr val="000000"/>
                    </a:solidFill>
                    <a:latin typeface="宋体" panose="02010600030101010101" pitchFamily="2" charset="-122"/>
                    <a:cs typeface="Times New Roman" panose="02020603050405020304" pitchFamily="18" charset="0"/>
                  </a:rPr>
                  <a:t>*</a:t>
                </a:r>
                <a:r>
                  <a:rPr lang="en-US" altLang="zh-CN" b="1">
                    <a:solidFill>
                      <a:srgbClr val="000000"/>
                    </a:solidFill>
                    <a:latin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rPr>
                  <a:t>0.34 eV</a:t>
                </a:r>
                <a:endParaRPr lang="en-US" altLang="zh-CN" b="1" smtClean="0">
                  <a:solidFill>
                    <a:srgbClr val="000000"/>
                  </a:solidFill>
                  <a:latin typeface="Times New Roman" panose="02020603050405020304" pitchFamily="18" charset="0"/>
                  <a:ea typeface="宋体" panose="02010600030101010101" pitchFamily="2" charset="-122"/>
                </a:endParaRPr>
              </a:p>
              <a:p>
                <a:pPr>
                  <a:lnSpc>
                    <a:spcPct val="130000"/>
                  </a:lnSpc>
                </a:pP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历</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经过渡态</a:t>
                </a:r>
                <a:r>
                  <a:rPr lang="en-US" altLang="zh-CN" b="1">
                    <a:solidFill>
                      <a:srgbClr val="000000"/>
                    </a:solidFill>
                    <a:latin typeface="Times New Roman" panose="02020603050405020304" pitchFamily="18" charset="0"/>
                    <a:ea typeface="宋体" panose="02010600030101010101" pitchFamily="2" charset="-122"/>
                  </a:rPr>
                  <a:t>1</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的反应为</a:t>
                </a:r>
                <a:r>
                  <a:rPr lang="en-US" altLang="zh-CN" b="1">
                    <a:solidFill>
                      <a:srgbClr val="000000"/>
                    </a:solidFill>
                    <a:latin typeface="Times New Roman" panose="02020603050405020304" pitchFamily="18" charset="0"/>
                    <a:ea typeface="宋体" panose="02010600030101010101" pitchFamily="2" charset="-122"/>
                  </a:rPr>
                  <a:t>CO</a:t>
                </a:r>
                <a:r>
                  <a:rPr lang="en-US" altLang="zh-CN" b="1" baseline="30000">
                    <a:solidFill>
                      <a:srgbClr val="000000"/>
                    </a:solidFill>
                    <a:latin typeface="宋体" panose="02010600030101010101" pitchFamily="2" charset="-122"/>
                    <a:cs typeface="Times New Roman" panose="02020603050405020304" pitchFamily="18" charset="0"/>
                  </a:rPr>
                  <a:t>*</a:t>
                </a:r>
                <a:r>
                  <a:rPr lang="zh-CN" altLang="zh-CN" b="1">
                    <a:solidFill>
                      <a:srgbClr val="000000"/>
                    </a:solidFill>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rPr>
                  <a:t>H</a:t>
                </a:r>
                <a:r>
                  <a:rPr lang="en-US" altLang="zh-CN" b="1" baseline="-25000">
                    <a:solidFill>
                      <a:srgbClr val="000000"/>
                    </a:solidFill>
                    <a:latin typeface="Times New Roman" panose="02020603050405020304" pitchFamily="18" charset="0"/>
                    <a:ea typeface="宋体" panose="02010600030101010101" pitchFamily="2" charset="-122"/>
                  </a:rPr>
                  <a:t>2</a:t>
                </a:r>
                <a:r>
                  <a:rPr lang="en-US" altLang="zh-CN" b="1">
                    <a:solidFill>
                      <a:srgbClr val="000000"/>
                    </a:solidFill>
                    <a:latin typeface="Times New Roman" panose="02020603050405020304" pitchFamily="18" charset="0"/>
                    <a:ea typeface="宋体" panose="02010600030101010101" pitchFamily="2" charset="-122"/>
                  </a:rPr>
                  <a:t>O</a:t>
                </a:r>
                <a:r>
                  <a:rPr lang="en-US" altLang="zh-CN" b="1" baseline="30000">
                    <a:solidFill>
                      <a:srgbClr val="000000"/>
                    </a:solidFill>
                    <a:latin typeface="宋体" panose="02010600030101010101" pitchFamily="2" charset="-122"/>
                    <a:cs typeface="Times New Roman" panose="02020603050405020304" pitchFamily="18" charset="0"/>
                  </a:rPr>
                  <a:t>*</a:t>
                </a:r>
                <a:r>
                  <a:rPr lang="zh-CN" altLang="zh-CN" b="1">
                    <a:solidFill>
                      <a:srgbClr val="000000"/>
                    </a:solidFill>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rPr>
                  <a:t>H</a:t>
                </a:r>
                <a:r>
                  <a:rPr lang="en-US" altLang="zh-CN" b="1" baseline="-25000">
                    <a:solidFill>
                      <a:srgbClr val="000000"/>
                    </a:solidFill>
                    <a:latin typeface="Times New Roman" panose="02020603050405020304" pitchFamily="18" charset="0"/>
                    <a:ea typeface="宋体" panose="02010600030101010101" pitchFamily="2" charset="-122"/>
                  </a:rPr>
                  <a:t>2</a:t>
                </a:r>
                <a:r>
                  <a:rPr lang="en-US" altLang="zh-CN" b="1">
                    <a:solidFill>
                      <a:srgbClr val="000000"/>
                    </a:solidFill>
                    <a:latin typeface="Times New Roman" panose="02020603050405020304" pitchFamily="18" charset="0"/>
                    <a:ea typeface="宋体" panose="02010600030101010101" pitchFamily="2" charset="-122"/>
                  </a:rPr>
                  <a:t>O</a:t>
                </a:r>
                <a:r>
                  <a:rPr lang="en-US" altLang="zh-CN" b="1">
                    <a:solidFill>
                      <a:srgbClr val="000000"/>
                    </a:solidFill>
                    <a:latin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rPr>
                  <a:t>g</a:t>
                </a:r>
                <a:r>
                  <a:rPr lang="en-US" altLang="zh-CN" b="1">
                    <a:solidFill>
                      <a:srgbClr val="000000"/>
                    </a:solidFill>
                    <a:latin typeface="宋体" panose="02010600030101010101" pitchFamily="2" charset="-122"/>
                    <a:cs typeface="Times New Roman" panose="02020603050405020304" pitchFamily="18" charset="0"/>
                  </a:rPr>
                  <a:t>)</a:t>
                </a:r>
                <a14:m>
                  <m:oMath xmlns:m="http://schemas.openxmlformats.org/officeDocument/2006/math">
                    <m:r>
                      <a:rPr lang="en-US" altLang="zh-CN" b="1">
                        <a:latin typeface="Cambria Math" panose="02040503050406030204" pitchFamily="18" charset="0"/>
                        <a:ea typeface="宋体" panose="02010600030101010101" pitchFamily="2" charset="-122"/>
                        <a:cs typeface="Times New Roman" panose="02020603050405020304" pitchFamily="18" charset="0"/>
                      </a:rPr>
                      <m:t> </m:t>
                    </m:r>
                    <m:f>
                      <m:fPr>
                        <m:ctrlPr>
                          <a:rPr lang="zh-CN" altLang="zh-CN" b="1" i="1">
                            <a:latin typeface="Cambria Math" panose="02040503050406030204" pitchFamily="18" charset="0"/>
                            <a:ea typeface="Cambria Math" panose="02040503050406030204" pitchFamily="18" charset="0"/>
                          </a:rPr>
                        </m:ctrlPr>
                      </m:fPr>
                      <m:num>
                        <m:bar>
                          <m:barPr>
                            <m:ctrlPr>
                              <a:rPr lang="zh-CN" altLang="zh-CN" b="1" i="1">
                                <a:latin typeface="Cambria Math" panose="02040503050406030204" pitchFamily="18" charset="0"/>
                                <a:ea typeface="Cambria Math" panose="02040503050406030204" pitchFamily="18" charset="0"/>
                              </a:rPr>
                            </m:ctrlPr>
                          </m:barPr>
                          <m:e>
                            <m:r>
                              <a:rPr lang="en-US" altLang="zh-CN" b="1">
                                <a:latin typeface="Cambria Math" panose="02040503050406030204" pitchFamily="18" charset="0"/>
                                <a:ea typeface="宋体" panose="02010600030101010101" pitchFamily="2" charset="-122"/>
                                <a:cs typeface="Times New Roman" panose="02020603050405020304" pitchFamily="18" charset="0"/>
                              </a:rPr>
                              <m:t>         </m:t>
                            </m:r>
                          </m:e>
                        </m:bar>
                      </m:num>
                      <m:den>
                        <m:r>
                          <a:rPr lang="en-US" altLang="zh-CN" b="1" i="1" smtClean="0">
                            <a:latin typeface="Cambria Math" panose="02040503050406030204" pitchFamily="18" charset="0"/>
                            <a:ea typeface="宋体" panose="02010600030101010101" pitchFamily="2" charset="-122"/>
                            <a:cs typeface="Times New Roman" panose="02020603050405020304" pitchFamily="18" charset="0"/>
                          </a:rPr>
                          <m:t>  </m:t>
                        </m:r>
                      </m:den>
                    </m:f>
                  </m:oMath>
                </a14:m>
                <a:r>
                  <a:rPr lang="en-US" altLang="zh-CN" b="1">
                    <a:solidFill>
                      <a:srgbClr val="000000"/>
                    </a:solidFill>
                    <a:latin typeface="Times New Roman" panose="02020603050405020304" pitchFamily="18" charset="0"/>
                    <a:ea typeface="宋体" panose="02010600030101010101" pitchFamily="2" charset="-122"/>
                  </a:rPr>
                  <a:t>CO</a:t>
                </a:r>
                <a:r>
                  <a:rPr lang="en-US" altLang="zh-CN" b="1" baseline="30000">
                    <a:solidFill>
                      <a:srgbClr val="000000"/>
                    </a:solidFill>
                    <a:latin typeface="宋体" panose="02010600030101010101" pitchFamily="2" charset="-122"/>
                    <a:cs typeface="Times New Roman" panose="02020603050405020304" pitchFamily="18" charset="0"/>
                  </a:rPr>
                  <a:t>*</a:t>
                </a:r>
                <a:r>
                  <a:rPr lang="zh-CN" altLang="zh-CN" b="1">
                    <a:solidFill>
                      <a:srgbClr val="000000"/>
                    </a:solidFill>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rPr>
                  <a:t>OH</a:t>
                </a:r>
                <a:r>
                  <a:rPr lang="en-US" altLang="zh-CN" b="1" baseline="30000">
                    <a:solidFill>
                      <a:srgbClr val="000000"/>
                    </a:solidFill>
                    <a:latin typeface="宋体" panose="02010600030101010101" pitchFamily="2" charset="-122"/>
                    <a:cs typeface="Times New Roman" panose="02020603050405020304" pitchFamily="18" charset="0"/>
                  </a:rPr>
                  <a:t>*</a:t>
                </a:r>
                <a:r>
                  <a:rPr lang="zh-CN" altLang="zh-CN" b="1">
                    <a:solidFill>
                      <a:srgbClr val="000000"/>
                    </a:solidFill>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rPr>
                  <a:t>H</a:t>
                </a:r>
                <a:r>
                  <a:rPr lang="en-US" altLang="zh-CN" b="1" baseline="30000">
                    <a:solidFill>
                      <a:srgbClr val="000000"/>
                    </a:solidFill>
                    <a:latin typeface="宋体" panose="02010600030101010101" pitchFamily="2" charset="-122"/>
                    <a:cs typeface="Times New Roman" panose="02020603050405020304" pitchFamily="18" charset="0"/>
                  </a:rPr>
                  <a:t>*</a:t>
                </a:r>
                <a:r>
                  <a:rPr lang="zh-CN" altLang="zh-CN" b="1">
                    <a:solidFill>
                      <a:srgbClr val="000000"/>
                    </a:solidFill>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rPr>
                  <a:t>H</a:t>
                </a:r>
                <a:r>
                  <a:rPr lang="en-US" altLang="zh-CN" b="1" baseline="-25000">
                    <a:solidFill>
                      <a:srgbClr val="000000"/>
                    </a:solidFill>
                    <a:latin typeface="Times New Roman" panose="02020603050405020304" pitchFamily="18" charset="0"/>
                    <a:ea typeface="宋体" panose="02010600030101010101" pitchFamily="2" charset="-122"/>
                  </a:rPr>
                  <a:t>2</a:t>
                </a:r>
                <a:r>
                  <a:rPr lang="en-US" altLang="zh-CN" b="1">
                    <a:solidFill>
                      <a:srgbClr val="000000"/>
                    </a:solidFill>
                    <a:latin typeface="Times New Roman" panose="02020603050405020304" pitchFamily="18" charset="0"/>
                    <a:ea typeface="宋体" panose="02010600030101010101" pitchFamily="2" charset="-122"/>
                  </a:rPr>
                  <a:t>O</a:t>
                </a:r>
                <a:r>
                  <a:rPr lang="en-US" altLang="zh-CN" b="1">
                    <a:solidFill>
                      <a:srgbClr val="000000"/>
                    </a:solidFill>
                    <a:latin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rPr>
                  <a:t>g</a:t>
                </a:r>
                <a:r>
                  <a:rPr lang="en-US" altLang="zh-CN" b="1">
                    <a:solidFill>
                      <a:srgbClr val="000000"/>
                    </a:solidFill>
                    <a:latin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a:t>
                </a:r>
                <a:r>
                  <a:rPr lang="en-US" altLang="zh-CN" b="1">
                    <a:solidFill>
                      <a:srgbClr val="000000"/>
                    </a:solidFill>
                    <a:latin typeface="Times New Roman" panose="02020603050405020304" pitchFamily="18" charset="0"/>
                    <a:ea typeface="宋体" panose="02010600030101010101" pitchFamily="2" charset="-122"/>
                  </a:rPr>
                  <a:t>CO</a:t>
                </a:r>
                <a:r>
                  <a:rPr lang="en-US" altLang="zh-CN" b="1" baseline="30000">
                    <a:solidFill>
                      <a:srgbClr val="000000"/>
                    </a:solidFill>
                    <a:latin typeface="宋体" panose="02010600030101010101" pitchFamily="2" charset="-122"/>
                    <a:cs typeface="Times New Roman" panose="02020603050405020304" pitchFamily="18" charset="0"/>
                  </a:rPr>
                  <a:t>*</a:t>
                </a:r>
                <a:r>
                  <a:rPr lang="zh-CN" altLang="zh-CN" b="1">
                    <a:solidFill>
                      <a:srgbClr val="000000"/>
                    </a:solidFill>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rPr>
                  <a:t>H</a:t>
                </a:r>
                <a:r>
                  <a:rPr lang="en-US" altLang="zh-CN" b="1" baseline="-25000">
                    <a:solidFill>
                      <a:srgbClr val="000000"/>
                    </a:solidFill>
                    <a:latin typeface="Times New Roman" panose="02020603050405020304" pitchFamily="18" charset="0"/>
                    <a:ea typeface="宋体" panose="02010600030101010101" pitchFamily="2" charset="-122"/>
                  </a:rPr>
                  <a:t>2</a:t>
                </a:r>
                <a:r>
                  <a:rPr lang="en-US" altLang="zh-CN" b="1">
                    <a:solidFill>
                      <a:srgbClr val="000000"/>
                    </a:solidFill>
                    <a:latin typeface="Times New Roman" panose="02020603050405020304" pitchFamily="18" charset="0"/>
                    <a:ea typeface="宋体" panose="02010600030101010101" pitchFamily="2" charset="-122"/>
                  </a:rPr>
                  <a:t>O</a:t>
                </a:r>
                <a:r>
                  <a:rPr lang="en-US" altLang="zh-CN" b="1" baseline="30000">
                    <a:solidFill>
                      <a:srgbClr val="000000"/>
                    </a:solidFill>
                    <a:latin typeface="宋体" panose="02010600030101010101" pitchFamily="2" charset="-122"/>
                    <a:cs typeface="Times New Roman" panose="02020603050405020304" pitchFamily="18" charset="0"/>
                  </a:rPr>
                  <a:t>*</a:t>
                </a:r>
                <a14:m>
                  <m:oMath xmlns:m="http://schemas.openxmlformats.org/officeDocument/2006/math">
                    <m:f>
                      <m:fPr>
                        <m:ctrlPr>
                          <a:rPr lang="zh-CN" altLang="zh-CN" b="1" i="1">
                            <a:latin typeface="Cambria Math" panose="02040503050406030204" pitchFamily="18" charset="0"/>
                            <a:ea typeface="Cambria Math" panose="02040503050406030204" pitchFamily="18" charset="0"/>
                          </a:rPr>
                        </m:ctrlPr>
                      </m:fPr>
                      <m:num>
                        <m:bar>
                          <m:barPr>
                            <m:ctrlPr>
                              <a:rPr lang="zh-CN" altLang="zh-CN" b="1" i="1">
                                <a:latin typeface="Cambria Math" panose="02040503050406030204" pitchFamily="18" charset="0"/>
                                <a:ea typeface="Cambria Math" panose="02040503050406030204" pitchFamily="18" charset="0"/>
                              </a:rPr>
                            </m:ctrlPr>
                          </m:barPr>
                          <m:e>
                            <m:r>
                              <a:rPr lang="en-US" altLang="zh-CN" b="1">
                                <a:latin typeface="Cambria Math" panose="02040503050406030204" pitchFamily="18" charset="0"/>
                                <a:ea typeface="宋体" panose="02010600030101010101" pitchFamily="2" charset="-122"/>
                                <a:cs typeface="Times New Roman" panose="02020603050405020304" pitchFamily="18" charset="0"/>
                              </a:rPr>
                              <m:t>         </m:t>
                            </m:r>
                          </m:e>
                        </m:bar>
                      </m:num>
                      <m:den>
                        <m:r>
                          <a:rPr lang="en-US" altLang="zh-CN" b="1" i="1" smtClean="0">
                            <a:latin typeface="Cambria Math" panose="02040503050406030204" pitchFamily="18" charset="0"/>
                            <a:ea typeface="宋体" panose="02010600030101010101" pitchFamily="2" charset="-122"/>
                            <a:cs typeface="Times New Roman" panose="02020603050405020304" pitchFamily="18" charset="0"/>
                          </a:rPr>
                          <m:t> </m:t>
                        </m:r>
                      </m:den>
                    </m:f>
                  </m:oMath>
                </a14:m>
                <a:r>
                  <a:rPr lang="en-US" altLang="zh-CN" b="1">
                    <a:solidFill>
                      <a:srgbClr val="000000"/>
                    </a:solidFill>
                    <a:latin typeface="Times New Roman" panose="02020603050405020304" pitchFamily="18" charset="0"/>
                    <a:ea typeface="宋体" panose="02010600030101010101" pitchFamily="2" charset="-122"/>
                  </a:rPr>
                  <a:t>CO</a:t>
                </a:r>
                <a:r>
                  <a:rPr lang="en-US" altLang="zh-CN" b="1" baseline="30000">
                    <a:solidFill>
                      <a:srgbClr val="000000"/>
                    </a:solidFill>
                    <a:latin typeface="宋体" panose="02010600030101010101" pitchFamily="2" charset="-122"/>
                    <a:cs typeface="Times New Roman" panose="02020603050405020304" pitchFamily="18" charset="0"/>
                  </a:rPr>
                  <a:t>*</a:t>
                </a:r>
                <a:r>
                  <a:rPr lang="zh-CN" altLang="zh-CN" b="1">
                    <a:solidFill>
                      <a:srgbClr val="000000"/>
                    </a:solidFill>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rPr>
                  <a:t>OH</a:t>
                </a:r>
                <a:r>
                  <a:rPr lang="en-US" altLang="zh-CN" b="1" baseline="30000">
                    <a:solidFill>
                      <a:srgbClr val="000000"/>
                    </a:solidFill>
                    <a:latin typeface="宋体" panose="02010600030101010101" pitchFamily="2" charset="-122"/>
                    <a:cs typeface="Times New Roman" panose="02020603050405020304" pitchFamily="18" charset="0"/>
                  </a:rPr>
                  <a:t>*</a:t>
                </a:r>
                <a:r>
                  <a:rPr lang="zh-CN" altLang="zh-CN" b="1">
                    <a:solidFill>
                      <a:srgbClr val="000000"/>
                    </a:solidFill>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rPr>
                  <a:t>H</a:t>
                </a:r>
                <a:r>
                  <a:rPr lang="en-US" altLang="zh-CN" b="1" baseline="30000">
                    <a:solidFill>
                      <a:srgbClr val="000000"/>
                    </a:solidFill>
                    <a:latin typeface="宋体" panose="02010600030101010101" pitchFamily="2" charset="-122"/>
                    <a:cs typeface="Times New Roman" panose="02020603050405020304" pitchFamily="18" charset="0"/>
                  </a:rPr>
                  <a:t>*</a:t>
                </a:r>
                <a:r>
                  <a:rPr lang="en-US" altLang="zh-CN" b="1">
                    <a:solidFill>
                      <a:srgbClr val="000000"/>
                    </a:solidFill>
                    <a:latin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其逆反应的活化能为</a:t>
                </a:r>
                <a:r>
                  <a:rPr lang="en-US" altLang="zh-CN" b="1">
                    <a:solidFill>
                      <a:srgbClr val="000000"/>
                    </a:solidFill>
                    <a:latin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rPr>
                  <a:t>1.59</a:t>
                </a:r>
                <a:r>
                  <a:rPr lang="zh-CN" altLang="zh-CN" b="1">
                    <a:solidFill>
                      <a:srgbClr val="000000"/>
                    </a:solidFill>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rPr>
                  <a:t>1.25</a:t>
                </a:r>
                <a:r>
                  <a:rPr lang="en-US" altLang="zh-CN" b="1">
                    <a:solidFill>
                      <a:srgbClr val="000000"/>
                    </a:solidFill>
                    <a:latin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rPr>
                  <a:t>eV</a:t>
                </a:r>
                <a:r>
                  <a:rPr lang="zh-CN" altLang="zh-CN" b="1">
                    <a:solidFill>
                      <a:srgbClr val="000000"/>
                    </a:solidFill>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rPr>
                  <a:t>0.34 eV</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en-US"/>
              </a:p>
            </p:txBody>
          </p:sp>
        </mc:Choice>
        <mc:Fallback>
          <p:sp>
            <p:nvSpPr>
              <p:cNvPr id="2" name="内容占位符 1"/>
              <p:cNvSpPr>
                <a:spLocks noRot="1" noChangeAspect="1" noMove="1" noResize="1" noEditPoints="1" noAdjustHandles="1" noChangeArrowheads="1" noChangeShapeType="1" noTextEdit="1"/>
              </p:cNvSpPr>
              <p:nvPr>
                <p:ph idx="1"/>
              </p:nvPr>
            </p:nvSpPr>
            <p:spPr>
              <a:xfrm>
                <a:off x="360854" y="746121"/>
                <a:ext cx="11485848" cy="5718104"/>
              </a:xfrm>
              <a:blipFill rotWithShape="1">
                <a:blip r:embed="rId1"/>
                <a:stretch>
                  <a:fillRect l="-2" t="-11" r="1" b="-4810"/>
                </a:stretch>
              </a:blipFill>
            </p:spPr>
            <p:txBody>
              <a:bodyPr/>
              <a:lstStyle/>
              <a:p>
                <a:r>
                  <a:rPr lang="zh-CN" altLang="en-US">
                    <a:noFill/>
                  </a:rPr>
                  <a:t> </a:t>
                </a:r>
              </a:p>
            </p:txBody>
          </p:sp>
        </mc:Fallback>
      </mc:AlternateContent>
      <p:pic>
        <p:nvPicPr>
          <p:cNvPr id="8" name="24答案.EPS" descr="id:2147492048;FounderCES"/>
          <p:cNvPicPr/>
          <p:nvPr/>
        </p:nvPicPr>
        <p:blipFill>
          <a:blip r:embed="rId2"/>
          <a:stretch>
            <a:fillRect/>
          </a:stretch>
        </p:blipFill>
        <p:spPr>
          <a:xfrm>
            <a:off x="441816" y="4347266"/>
            <a:ext cx="704850" cy="251114"/>
          </a:xfrm>
          <a:prstGeom prst="rect">
            <a:avLst/>
          </a:prstGeom>
        </p:spPr>
      </p:pic>
      <p:pic>
        <p:nvPicPr>
          <p:cNvPr id="9" name="24解析.EPS" descr="id:2147492041;FounderCES"/>
          <p:cNvPicPr/>
          <p:nvPr/>
        </p:nvPicPr>
        <p:blipFill>
          <a:blip r:embed="rId3"/>
          <a:stretch>
            <a:fillRect/>
          </a:stretch>
        </p:blipFill>
        <p:spPr>
          <a:xfrm>
            <a:off x="455220" y="5412334"/>
            <a:ext cx="677718" cy="241300"/>
          </a:xfrm>
          <a:prstGeom prst="rect">
            <a:avLst/>
          </a:prstGeom>
        </p:spPr>
      </p:pic>
      <p:pic>
        <p:nvPicPr>
          <p:cNvPr id="10" name="cx506.jpg" descr="id:2147493889;FounderCES"/>
          <p:cNvPicPr/>
          <p:nvPr/>
        </p:nvPicPr>
        <p:blipFill>
          <a:blip r:embed="rId4">
            <a:clrChange>
              <a:clrFrom>
                <a:srgbClr val="FFFFFE"/>
              </a:clrFrom>
              <a:clrTo>
                <a:srgbClr val="FFFFFE">
                  <a:alpha val="0"/>
                </a:srgbClr>
              </a:clrTo>
            </a:clrChange>
          </a:blip>
          <a:stretch>
            <a:fillRect/>
          </a:stretch>
        </p:blipFill>
        <p:spPr>
          <a:xfrm>
            <a:off x="4677940" y="1890989"/>
            <a:ext cx="3338195" cy="236347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
                                            <p:txEl>
                                              <p:pRg st="13" end="13"/>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9"/>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
                                            <p:txEl>
                                              <p:pRg st="14" end="1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078313"/>
          </a:xfrm>
        </p:spPr>
        <p:txBody>
          <a:bodyPr/>
          <a:lstStyle/>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该历程中最大能垒</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活化能</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zh-CN"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正</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2.02 eV</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图知</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该历程中的最大能垒为过渡态</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的正反应的活化能</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为</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 eV</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4答案.EPS" descr="id:2147492048;FounderCES"/>
          <p:cNvPicPr/>
          <p:nvPr/>
        </p:nvPicPr>
        <p:blipFill>
          <a:blip r:embed="rId1"/>
          <a:stretch>
            <a:fillRect/>
          </a:stretch>
        </p:blipFill>
        <p:spPr>
          <a:xfrm>
            <a:off x="441816" y="4816818"/>
            <a:ext cx="704850" cy="251114"/>
          </a:xfrm>
          <a:prstGeom prst="rect">
            <a:avLst/>
          </a:prstGeom>
        </p:spPr>
      </p:pic>
      <p:pic>
        <p:nvPicPr>
          <p:cNvPr id="4" name="24解析.EPS" descr="id:2147492041;FounderCES"/>
          <p:cNvPicPr/>
          <p:nvPr/>
        </p:nvPicPr>
        <p:blipFill>
          <a:blip r:embed="rId2"/>
          <a:stretch>
            <a:fillRect/>
          </a:stretch>
        </p:blipFill>
        <p:spPr>
          <a:xfrm>
            <a:off x="448936" y="5356282"/>
            <a:ext cx="677718" cy="241300"/>
          </a:xfrm>
          <a:prstGeom prst="rect">
            <a:avLst/>
          </a:prstGeom>
        </p:spPr>
      </p:pic>
      <p:pic>
        <p:nvPicPr>
          <p:cNvPr id="5" name="cx506.jpg" descr="id:2147493889;FounderCES"/>
          <p:cNvPicPr/>
          <p:nvPr/>
        </p:nvPicPr>
        <p:blipFill>
          <a:blip r:embed="rId3">
            <a:clrChange>
              <a:clrFrom>
                <a:srgbClr val="FFFFFE"/>
              </a:clrFrom>
              <a:clrTo>
                <a:srgbClr val="FFFFFE">
                  <a:alpha val="0"/>
                </a:srgbClr>
              </a:clrTo>
            </a:clrChange>
          </a:blip>
          <a:stretch>
            <a:fillRect/>
          </a:stretch>
        </p:blipFill>
        <p:spPr>
          <a:xfrm>
            <a:off x="3670526" y="1651373"/>
            <a:ext cx="4443139" cy="3145779"/>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
                                            <p:txEl>
                                              <p:pRg st="7" end="7"/>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4"/>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1"/>
          <a:stretch>
            <a:fillRect/>
          </a:stretch>
        </p:blipFill>
        <p:spPr>
          <a:xfrm>
            <a:off x="343710" y="764704"/>
            <a:ext cx="11502992" cy="4248472"/>
          </a:xfrm>
          <a:prstGeom prst="rect">
            <a:avLst/>
          </a:prstGeom>
        </p:spPr>
      </p:pic>
      <p:sp>
        <p:nvSpPr>
          <p:cNvPr id="2" name="内容占位符 1"/>
          <p:cNvSpPr>
            <a:spLocks noGrp="1"/>
          </p:cNvSpPr>
          <p:nvPr>
            <p:ph idx="1"/>
          </p:nvPr>
        </p:nvSpPr>
        <p:spPr>
          <a:xfrm>
            <a:off x="360854" y="746120"/>
            <a:ext cx="11485848" cy="576248"/>
          </a:xfrm>
        </p:spPr>
        <p:txBody>
          <a:bodyPr/>
          <a:lstStyle/>
          <a:p>
            <a:pPr hangingPunct="0">
              <a:spcAft>
                <a:spcPts val="0"/>
              </a:spcAft>
            </a:pPr>
            <a:r>
              <a:rPr lang="en-US"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三</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步突破能量变化能垒图</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提分绝招.EPS" descr="id:2147493910;FounderCES"/>
          <p:cNvPicPr/>
          <p:nvPr/>
        </p:nvPicPr>
        <p:blipFill>
          <a:blip r:embed="rId2"/>
          <a:stretch>
            <a:fillRect/>
          </a:stretch>
        </p:blipFill>
        <p:spPr>
          <a:xfrm>
            <a:off x="596720" y="888672"/>
            <a:ext cx="1506220" cy="342900"/>
          </a:xfrm>
          <a:prstGeom prst="rect">
            <a:avLst/>
          </a:prstGeom>
        </p:spPr>
      </p:pic>
      <p:graphicFrame>
        <p:nvGraphicFramePr>
          <p:cNvPr id="6" name="表格 5"/>
          <p:cNvGraphicFramePr>
            <a:graphicFrameLocks noGrp="1"/>
          </p:cNvGraphicFramePr>
          <p:nvPr/>
        </p:nvGraphicFramePr>
        <p:xfrm>
          <a:off x="478582" y="1484784"/>
          <a:ext cx="11233248" cy="3051048"/>
        </p:xfrm>
        <a:graphic>
          <a:graphicData uri="http://schemas.openxmlformats.org/drawingml/2006/table">
            <a:tbl>
              <a:tblPr firstRow="1" firstCol="1" bandRow="1"/>
              <a:tblGrid>
                <a:gridCol w="1944216"/>
                <a:gridCol w="9289032"/>
              </a:tblGrid>
              <a:tr h="753704">
                <a:tc>
                  <a:txBody>
                    <a:bodyPr/>
                    <a:lstStyle/>
                    <a:p>
                      <a:pPr algn="ctr" hangingPunct="0">
                        <a:lnSpc>
                          <a:spcPct val="130000"/>
                        </a:lnSpc>
                        <a:spcAft>
                          <a:spcPts val="0"/>
                        </a:spcAft>
                      </a:pPr>
                      <a:r>
                        <a:rPr lang="zh-CN" sz="22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通览全</a:t>
                      </a:r>
                      <a:endParaRPr lang="zh-CN" sz="1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30000"/>
                        </a:lnSpc>
                        <a:spcAft>
                          <a:spcPts val="0"/>
                        </a:spcAft>
                      </a:pPr>
                      <a:r>
                        <a:rPr lang="zh-CN" sz="22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图</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厘清</a:t>
                      </a:r>
                      <a:endParaRPr lang="zh-CN" sz="1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30000"/>
                        </a:lnSpc>
                        <a:spcAft>
                          <a:spcPts val="0"/>
                        </a:spcAft>
                      </a:pPr>
                      <a:r>
                        <a:rPr lang="zh-CN" sz="22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坐标含义</a:t>
                      </a:r>
                      <a:endParaRPr lang="zh-CN" sz="1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30000"/>
                        </a:lnSpc>
                        <a:spcAft>
                          <a:spcPts val="0"/>
                        </a:spcAf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能量变化能垒图的横坐标一般表示反应的历程</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横坐标的不同阶段表示一个完整反应的不同阶段。纵坐标表示能量的变化</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不同阶段的最大能垒即该反应的活化能</a:t>
                      </a:r>
                      <a:endParaRPr lang="zh-CN" sz="1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2384" marR="52384"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753651">
                <a:tc>
                  <a:txBody>
                    <a:bodyPr/>
                    <a:lstStyle/>
                    <a:p>
                      <a:pPr algn="ctr" hangingPunct="0">
                        <a:lnSpc>
                          <a:spcPct val="130000"/>
                        </a:lnSpc>
                        <a:spcAft>
                          <a:spcPts val="0"/>
                        </a:spcAft>
                      </a:pPr>
                      <a:r>
                        <a:rPr lang="zh-CN" sz="22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细看</a:t>
                      </a:r>
                      <a:r>
                        <a:rPr lang="zh-CN" sz="2200" b="1" smtClean="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变化</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smtClean="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分</a:t>
                      </a:r>
                      <a:endParaRPr lang="en-US" altLang="zh-CN" sz="2200" b="1" smtClean="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endParaRPr>
                    </a:p>
                    <a:p>
                      <a:pPr algn="ctr" hangingPunct="0">
                        <a:lnSpc>
                          <a:spcPct val="130000"/>
                        </a:lnSpc>
                        <a:spcAft>
                          <a:spcPts val="0"/>
                        </a:spcAft>
                      </a:pPr>
                      <a:r>
                        <a:rPr lang="zh-CN" sz="2200" b="1" smtClean="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析各</a:t>
                      </a:r>
                      <a:r>
                        <a:rPr lang="zh-CN" sz="22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段反应</a:t>
                      </a:r>
                      <a:endParaRPr lang="zh-CN" sz="1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30000"/>
                        </a:lnSpc>
                        <a:spcAft>
                          <a:spcPts val="0"/>
                        </a:spcAf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仔细观察曲线的变化趋势</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分析每一阶段发生的反应是什么</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各段反应放热还是吸热</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能量升高的为吸热</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能量下降的为放热</a:t>
                      </a:r>
                      <a:endParaRPr lang="zh-CN" sz="1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2384" marR="52384"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753651">
                <a:tc>
                  <a:txBody>
                    <a:bodyPr/>
                    <a:lstStyle/>
                    <a:p>
                      <a:pPr algn="ctr" hangingPunct="0">
                        <a:lnSpc>
                          <a:spcPct val="130000"/>
                        </a:lnSpc>
                        <a:spcAft>
                          <a:spcPts val="0"/>
                        </a:spcAft>
                      </a:pPr>
                      <a:r>
                        <a:rPr lang="zh-CN" sz="22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综合</a:t>
                      </a:r>
                      <a:r>
                        <a:rPr lang="zh-CN" sz="2200" b="1" smtClean="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分析</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作</a:t>
                      </a:r>
                      <a:r>
                        <a:rPr lang="zh-CN" sz="2200" b="1" smtClean="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出合</a:t>
                      </a:r>
                      <a:r>
                        <a:rPr lang="zh-CN" sz="22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理判断</a:t>
                      </a:r>
                      <a:endParaRPr lang="zh-CN" sz="1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30000"/>
                        </a:lnSpc>
                        <a:spcAft>
                          <a:spcPts val="0"/>
                        </a:spcAf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如利用盖斯定律将各步反应相加</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即得到完整反应</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催化剂只改变反应的活化能</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但不改变反应的反应热</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也不会改变反应的转化率</a:t>
                      </a:r>
                      <a:endParaRPr lang="zh-CN" sz="1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2384" marR="52384"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bl>
          </a:graphicData>
        </a:graphic>
      </p:graphicFrame>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4524315"/>
          </a:xfrm>
        </p:spPr>
        <p:txBody>
          <a:bodyPr/>
          <a:lstStyle/>
          <a:p>
            <a:pPr hangingPunct="0">
              <a:spcAft>
                <a:spcPts val="0"/>
              </a:spcAft>
            </a:pPr>
            <a:r>
              <a:rPr lang="en-US" altLang="zh-CN" b="1" smtClean="0">
                <a:solidFill>
                  <a:srgbClr val="00A451"/>
                </a:solidFill>
                <a:latin typeface="宋体" panose="02010600030101010101" pitchFamily="2" charset="-122"/>
                <a:ea typeface="宋体" panose="02010600030101010101" pitchFamily="2" charset="-122"/>
                <a:cs typeface="Times New Roman" panose="02020603050405020304" pitchFamily="18" charset="0"/>
              </a:rPr>
              <a:t>       </a:t>
            </a:r>
            <a:r>
              <a:rPr lang="en-US" altLang="zh-CN" b="1">
                <a:solidFill>
                  <a:srgbClr val="00A451"/>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A451"/>
                </a:solidFill>
                <a:latin typeface="Times New Roman" panose="02020603050405020304" pitchFamily="18" charset="0"/>
                <a:ea typeface="黑体" panose="02010609060101010101" pitchFamily="49" charset="-122"/>
                <a:cs typeface="Times New Roman" panose="02020603050405020304" pitchFamily="18" charset="0"/>
              </a:rPr>
              <a:t>图像</a:t>
            </a:r>
            <a:r>
              <a:rPr lang="en-US" altLang="zh-CN" b="1">
                <a:solidFill>
                  <a:srgbClr val="00A451"/>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A451"/>
                </a:solidFill>
                <a:latin typeface="Times New Roman" panose="02020603050405020304" pitchFamily="18" charset="0"/>
                <a:ea typeface="黑体" panose="02010609060101010101" pitchFamily="49" charset="-122"/>
                <a:cs typeface="Times New Roman" panose="02020603050405020304" pitchFamily="18" charset="0"/>
              </a:rPr>
              <a:t>型的解题策</a:t>
            </a:r>
            <a:r>
              <a:rPr lang="zh-CN" altLang="zh-CN" b="1"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略</a:t>
            </a:r>
            <a:endParaRPr lang="en-US" altLang="zh-CN" b="1"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审题</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阅读题干文字部分内容，明确图像要呈现的内容是关于什么反应、在什么条件下、哪个反应阶段</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从开始到结束</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或相同时段内</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或平衡时</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、什么物质的什么量</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y</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随什么量</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变化的情况。</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看清图像的横坐标和纵坐标</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注意单位及数量级</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，当有两套横坐标或纵坐标、多条曲线时，认清各曲线对应的是哪一套坐标系；当有一套坐标系、多条曲线时，搞清楚各曲线所对应的物质或因变量</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情境2.EPS" descr="id:2147493925;FounderCES"/>
          <p:cNvPicPr/>
          <p:nvPr/>
        </p:nvPicPr>
        <p:blipFill>
          <a:blip r:embed="rId1"/>
          <a:stretch>
            <a:fillRect/>
          </a:stretch>
        </p:blipFill>
        <p:spPr>
          <a:xfrm>
            <a:off x="522109" y="924685"/>
            <a:ext cx="870527" cy="305377"/>
          </a:xfrm>
          <a:prstGeom prst="rect">
            <a:avLst/>
          </a:prstGeom>
        </p:spPr>
      </p:pic>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865195"/>
          </a:xfrm>
        </p:spPr>
        <p:txBody>
          <a:bodyPr/>
          <a:lstStyle/>
          <a:p>
            <a:pPr hangingPunct="0">
              <a:spcAft>
                <a:spcPts val="0"/>
              </a:spcAft>
            </a:pP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z="23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分析</a:t>
            </a:r>
            <a:endPar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sz="23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sz="23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根据图像的文字说明及坐标系的化学含义，确定图像的类型</a:t>
            </a:r>
            <a:r>
              <a:rPr lang="en-US" altLang="zh-CN" sz="23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速率图像、平衡图像、既有速率又有平衡、是否平衡不确定</a:t>
            </a:r>
            <a:r>
              <a:rPr lang="en-US" altLang="zh-CN" sz="23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sz="23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z="23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搞清楚曲线的起点、拐点、终点或两曲线的交点所表示的化学含义。</a:t>
            </a:r>
            <a:endPar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sz="23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sz="23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搞清楚曲线的变化趋势所表示的化学含义。</a:t>
            </a:r>
            <a:endPar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sz="2300" b="1">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横坐标为时间</a:t>
            </a:r>
            <a:r>
              <a:rPr lang="en-US" altLang="zh-CN" sz="23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、纵坐标为</a:t>
            </a:r>
            <a:r>
              <a:rPr lang="en-US" altLang="zh-CN" sz="23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或</a:t>
            </a:r>
            <a:r>
              <a:rPr lang="en-US" altLang="zh-CN" sz="23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或</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α</a:t>
            </a:r>
            <a:r>
              <a:rPr lang="en-US" altLang="zh-CN" sz="23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转化率</a:t>
            </a:r>
            <a:r>
              <a:rPr lang="en-US" altLang="zh-CN" sz="23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的图像，通常曲线的</a:t>
            </a:r>
            <a:r>
              <a:rPr lang="en-US" altLang="zh-CN" sz="23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斜率</a:t>
            </a:r>
            <a:r>
              <a:rPr lang="en-US" altLang="zh-CN" sz="23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大小表示化学反应速率的快慢，</a:t>
            </a:r>
            <a:r>
              <a:rPr lang="en-US" altLang="zh-CN" sz="23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平台</a:t>
            </a:r>
            <a:r>
              <a:rPr lang="en-US" altLang="zh-CN" sz="23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高度的变化表示化学平衡状态的移动方向。</a:t>
            </a:r>
            <a:endPar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sz="2300" b="1">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横坐标为</a:t>
            </a:r>
            <a:r>
              <a:rPr lang="en-US" altLang="zh-CN" sz="23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或</a:t>
            </a:r>
            <a:r>
              <a:rPr lang="en-US" altLang="zh-CN" sz="23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，纵坐标为平衡状态的某个量，曲线的变化趋势表示平衡的移动方向。</a:t>
            </a:r>
            <a:endPar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sz="2300" b="1">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横坐标为</a:t>
            </a:r>
            <a:r>
              <a:rPr lang="en-US" altLang="zh-CN" sz="23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或</a:t>
            </a:r>
            <a:r>
              <a:rPr lang="en-US" altLang="zh-CN" sz="23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，纵坐标为相同时间段内的某个量，曲线有两种不同的变化趋势，则通常第一个变化趋势表示速率的变化，第二个变化趋势表示平衡的移动</a:t>
            </a:r>
            <a:r>
              <a:rPr lang="en-US" altLang="zh-CN" sz="23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横坐标为</a:t>
            </a:r>
            <a:r>
              <a:rPr lang="en-US" altLang="zh-CN" sz="23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时</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可能是因为</a:t>
            </a:r>
            <a:r>
              <a:rPr lang="en-US" altLang="zh-CN" sz="23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过高</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催化剂活性降低</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或发生副反应</a:t>
            </a:r>
            <a:r>
              <a:rPr lang="en-US" altLang="zh-CN" sz="23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792239"/>
          </a:xfrm>
        </p:spPr>
        <p:txBody>
          <a:bodyPr/>
          <a:lstStyle/>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答题</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精读选项，确定问题属性。</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先证据，再理论</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分析过程：逆向思维＋逻辑推理。</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答案呈现：题给证据</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信息</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＋对应理论分析。</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754326"/>
          </a:xfrm>
        </p:spPr>
        <p:txBody>
          <a:bodyPr/>
          <a:lstStyle/>
          <a:p>
            <a:pPr hangingPunct="0">
              <a:spcAft>
                <a:spcPts val="0"/>
              </a:spcAft>
            </a:pPr>
            <a:r>
              <a:rPr lang="en-US" altLang="zh-CN" b="1"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勒</a:t>
            </a:r>
            <a:r>
              <a:rPr lang="zh-CN" altLang="zh-CN" b="1">
                <a:solidFill>
                  <a:srgbClr val="00A451"/>
                </a:solidFill>
                <a:latin typeface="Times New Roman" panose="02020603050405020304" pitchFamily="18" charset="0"/>
                <a:ea typeface="黑体" panose="02010609060101010101" pitchFamily="49" charset="-122"/>
                <a:cs typeface="Times New Roman" panose="02020603050405020304" pitchFamily="18" charset="0"/>
              </a:rPr>
              <a:t>夏特列原理</a:t>
            </a:r>
            <a:r>
              <a:rPr lang="en-US" altLang="zh-CN" b="1">
                <a:solidFill>
                  <a:srgbClr val="00A451"/>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A451"/>
                </a:solidFill>
                <a:latin typeface="Times New Roman" panose="02020603050405020304" pitchFamily="18" charset="0"/>
                <a:ea typeface="楷体" panose="02010609060101010101" pitchFamily="49" charset="-122"/>
                <a:cs typeface="Times New Roman" panose="02020603050405020304" pitchFamily="18" charset="0"/>
              </a:rPr>
              <a:t>化学平衡移动原理</a:t>
            </a:r>
            <a:r>
              <a:rPr lang="en-US" altLang="zh-CN" b="1">
                <a:solidFill>
                  <a:srgbClr val="00A451"/>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果改变影响平衡的一个因素</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如温度、压强及参加反应的物质的浓度</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，平衡就向着能够</a:t>
            </a:r>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减弱</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这种改变的方向移动。</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知识点2.EPS" descr="id:2147491700;FounderCES"/>
          <p:cNvPicPr/>
          <p:nvPr/>
        </p:nvPicPr>
        <p:blipFill>
          <a:blip r:embed="rId1"/>
          <a:stretch>
            <a:fillRect/>
          </a:stretch>
        </p:blipFill>
        <p:spPr>
          <a:xfrm>
            <a:off x="478582" y="908720"/>
            <a:ext cx="1240155" cy="329565"/>
          </a:xfrm>
          <a:prstGeom prst="rect">
            <a:avLst/>
          </a:prstGeom>
        </p:spPr>
      </p:pic>
    </p:spTree>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4325992"/>
              </a:xfrm>
            </p:spPr>
            <p:txBody>
              <a:bodyPr/>
              <a:lstStyle/>
              <a:p>
                <a:pPr hangingPunct="0">
                  <a:lnSpc>
                    <a:spcPct val="130000"/>
                  </a:lnSpc>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定条件下，</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还原</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的过程发生如下反应：</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Ⅰ</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t>
                </a:r>
                <a:r>
                  <a:rPr lang="en-US" altLang="zh-CN" b="1" baseline="-25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a:t>
                </a:r>
                <a:r>
                  <a:rPr lang="en-US" altLang="zh-CN" b="1" baseline="-25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 </a:t>
                </a:r>
                <a14:m>
                  <m:oMath xmlns:m="http://schemas.openxmlformats.org/officeDocument/2006/math">
                    <m:r>
                      <m:rPr>
                        <m:nor/>
                      </m:rPr>
                      <a:rPr lang="en-US" altLang="zh-CN" spc="-500">
                        <a:solidFill>
                          <a:srgbClr val="000000"/>
                        </a:solidFill>
                        <a:latin typeface="Cambria Math" panose="02040503050406030204" pitchFamily="18" charset="0"/>
                        <a:ea typeface="宋体" panose="02010600030101010101" pitchFamily="2" charset="-122"/>
                        <a:cs typeface="Cambria Math" panose="02040503050406030204" pitchFamily="18" charset="0"/>
                      </a:rPr>
                      <m:t>⥫</m:t>
                    </m:r>
                    <m:r>
                      <m:rPr>
                        <m:nor/>
                      </m:rPr>
                      <a:rPr lang="en-US" altLang="zh-CN">
                        <a:solidFill>
                          <a:srgbClr val="000000"/>
                        </a:solidFill>
                        <a:latin typeface="Cambria Math" panose="02040503050406030204" pitchFamily="18" charset="0"/>
                        <a:ea typeface="宋体" panose="02010600030101010101" pitchFamily="2" charset="-122"/>
                        <a:cs typeface="Cambria Math" panose="02040503050406030204" pitchFamily="18" charset="0"/>
                      </a:rPr>
                      <m:t>⥬</m:t>
                    </m:r>
                  </m:oMath>
                </a14:m>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2CO</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247kJ</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mol</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Ⅱ</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a:t>
                </a:r>
                <a:r>
                  <a:rPr lang="en-US" altLang="zh-CN" b="1" baseline="-25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pc="-500">
                    <a:solidFill>
                      <a:srgbClr val="000000"/>
                    </a:solidFill>
                    <a:ea typeface="宋体" panose="02010600030101010101" pitchFamily="2" charset="-122"/>
                    <a:cs typeface="Cambria Math" panose="02040503050406030204" pitchFamily="18" charset="0"/>
                  </a:rPr>
                  <a:t> </a:t>
                </a:r>
                <a14:m>
                  <m:oMath xmlns:m="http://schemas.openxmlformats.org/officeDocument/2006/math">
                    <m:r>
                      <m:rPr>
                        <m:nor/>
                      </m:rPr>
                      <a:rPr lang="en-US" altLang="zh-CN" spc="-500">
                        <a:solidFill>
                          <a:srgbClr val="000000"/>
                        </a:solidFill>
                        <a:latin typeface="Cambria Math" panose="02040503050406030204" pitchFamily="18" charset="0"/>
                        <a:ea typeface="宋体" panose="02010600030101010101" pitchFamily="2" charset="-122"/>
                        <a:cs typeface="Cambria Math" panose="02040503050406030204" pitchFamily="18" charset="0"/>
                      </a:rPr>
                      <m:t>⥫</m:t>
                    </m:r>
                    <m:r>
                      <m:rPr>
                        <m:nor/>
                      </m:rPr>
                      <a:rPr lang="en-US" altLang="zh-CN">
                        <a:solidFill>
                          <a:srgbClr val="000000"/>
                        </a:solidFill>
                        <a:latin typeface="Cambria Math" panose="02040503050406030204" pitchFamily="18" charset="0"/>
                        <a:ea typeface="宋体" panose="02010600030101010101" pitchFamily="2" charset="-122"/>
                        <a:cs typeface="Cambria Math" panose="02040503050406030204" pitchFamily="18" charset="0"/>
                      </a:rPr>
                      <m:t>⥬</m:t>
                    </m:r>
                    <m:r>
                      <a:rPr lang="en-US" altLang="zh-CN" i="1">
                        <a:solidFill>
                          <a:srgbClr val="000000"/>
                        </a:solidFill>
                        <a:latin typeface="Cambria Math" panose="02040503050406030204" pitchFamily="18" charset="0"/>
                        <a:ea typeface="宋体" panose="02010600030101010101" pitchFamily="2" charset="-122"/>
                        <a:cs typeface="Cambria Math" panose="02040503050406030204" pitchFamily="18" charset="0"/>
                      </a:rPr>
                      <m:t> </m:t>
                    </m:r>
                  </m:oMath>
                </a14:m>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CO</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41 kJ</a:t>
                </a:r>
                <a:r>
                  <a:rPr lang="en-US" altLang="zh-CN" b="1"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mol</a:t>
                </a:r>
                <a:r>
                  <a:rPr lang="zh-CN"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30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endParaRPr lang="en-US" altLang="zh-CN" b="1" baseline="30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0000"/>
                  </a:lnSpc>
                  <a:spcAft>
                    <a:spcPts val="0"/>
                  </a:spcAft>
                </a:pPr>
                <a:r>
                  <a:rPr lang="en-US" altLang="zh-CN" b="1" baseline="30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CH</a:t>
                </a:r>
                <a:r>
                  <a:rPr lang="en-US" altLang="zh-CN" b="1" baseline="-25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的还原能力</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可衡量</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的转化效率，</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𝚫</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𝒏</m:t>
                        </m:r>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𝐂</m:t>
                        </m:r>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𝐎</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b>
                        </m:sSub>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𝚫</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𝒏</m:t>
                        </m:r>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𝐂</m:t>
                        </m:r>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𝐇</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sub>
                        </m:sSub>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den>
                    </m:f>
                  </m:oMath>
                </a14:m>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同一时段内</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与</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的物质的量变化量之比</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。催化剂</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可提高</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值，加入催化剂</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后，另一时间段内</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的转化率、</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值随温度变化的情况如下表：</a:t>
                </a:r>
                <a:endPar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Rot="1" noChangeAspect="1" noMove="1" noResize="1" noEditPoints="1" noAdjustHandles="1" noChangeArrowheads="1" noChangeShapeType="1" noTextEdit="1"/>
              </p:cNvSpPr>
              <p:nvPr>
                <p:ph idx="1"/>
              </p:nvPr>
            </p:nvSpPr>
            <p:spPr>
              <a:xfrm>
                <a:off x="360854" y="746120"/>
                <a:ext cx="11485848" cy="4325992"/>
              </a:xfrm>
              <a:blipFill rotWithShape="1">
                <a:blip r:embed="rId1"/>
                <a:stretch>
                  <a:fillRect l="-2" t="-15" r="1" b="8"/>
                </a:stretch>
              </a:blipFill>
            </p:spPr>
            <p:txBody>
              <a:bodyPr/>
              <a:lstStyle/>
              <a:p>
                <a:r>
                  <a:rPr lang="zh-CN" altLang="en-US">
                    <a:noFill/>
                  </a:rPr>
                  <a:t> </a:t>
                </a:r>
              </a:p>
            </p:txBody>
          </p:sp>
        </mc:Fallback>
      </mc:AlternateContent>
      <p:pic>
        <p:nvPicPr>
          <p:cNvPr id="6" name="24典例2.EPS" descr="id:2147493932;FounderCES"/>
          <p:cNvPicPr/>
          <p:nvPr/>
        </p:nvPicPr>
        <p:blipFill>
          <a:blip r:embed="rId2"/>
          <a:stretch>
            <a:fillRect/>
          </a:stretch>
        </p:blipFill>
        <p:spPr>
          <a:xfrm>
            <a:off x="478582" y="908720"/>
            <a:ext cx="912940" cy="294069"/>
          </a:xfrm>
          <a:prstGeom prst="rect">
            <a:avLst/>
          </a:prstGeom>
        </p:spPr>
      </p:pic>
      <p:graphicFrame>
        <p:nvGraphicFramePr>
          <p:cNvPr id="7" name="表格 6"/>
          <p:cNvGraphicFramePr>
            <a:graphicFrameLocks noGrp="1"/>
          </p:cNvGraphicFramePr>
          <p:nvPr/>
        </p:nvGraphicFramePr>
        <p:xfrm>
          <a:off x="550590" y="5064164"/>
          <a:ext cx="11089235" cy="1426464"/>
        </p:xfrm>
        <a:graphic>
          <a:graphicData uri="http://schemas.openxmlformats.org/drawingml/2006/table">
            <a:tbl>
              <a:tblPr firstRow="1" firstCol="1" bandRow="1"/>
              <a:tblGrid>
                <a:gridCol w="1962795"/>
                <a:gridCol w="1878516"/>
                <a:gridCol w="2049290"/>
                <a:gridCol w="2222283"/>
                <a:gridCol w="2976351"/>
              </a:tblGrid>
              <a:tr h="0">
                <a:tc>
                  <a:txBody>
                    <a:bodyPr/>
                    <a:lstStyle/>
                    <a:p>
                      <a:pPr algn="ctr" hangingPunct="0">
                        <a:lnSpc>
                          <a:spcPct val="13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温度</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3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480</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3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500</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3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520</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3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550</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0">
                <a:tc>
                  <a:txBody>
                    <a:bodyPr/>
                    <a:lstStyle/>
                    <a:p>
                      <a:pPr algn="ctr" hangingPunct="0">
                        <a:lnSpc>
                          <a:spcPct val="13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CH</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a:t>
                      </a: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转化率</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3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7.9</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3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11.5</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3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20.2</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3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34.8</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0">
                <a:tc>
                  <a:txBody>
                    <a:bodyPr/>
                    <a:lstStyle/>
                    <a:p>
                      <a:pPr algn="ctr" hangingPunct="0">
                        <a:lnSpc>
                          <a:spcPct val="130000"/>
                        </a:lnSpc>
                        <a:spcAft>
                          <a:spcPts val="0"/>
                        </a:spcAft>
                      </a:pP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R</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3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2.6</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3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2.4</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3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2.1</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3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1.8</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bl>
          </a:graphicData>
        </a:graphic>
      </p:graphicFrame>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2708920"/>
            <a:ext cx="11485848" cy="3416320"/>
          </a:xfrm>
        </p:spPr>
        <p:txBody>
          <a:bodyPr/>
          <a:lstStyle/>
          <a:p>
            <a:pPr hangingPunct="0">
              <a:spcAft>
                <a:spcPts val="0"/>
              </a:spcAft>
            </a:pP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下</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列说法不正确的是</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值提高是由于催化剂</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选择性地提高了反应</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Ⅱ</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的速率</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温度越低</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含氢产物中</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占比越高</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温度升高</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转化率增加</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转化率降低</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值减小</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改变催化剂提高</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转化率</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值不一定增大</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rPr>
              <a:t>            C</a:t>
            </a:r>
            <a:endParaRPr lang="zh-CN" altLang="zh-CN">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4" name="表格 3"/>
          <p:cNvGraphicFramePr>
            <a:graphicFrameLocks noGrp="1"/>
          </p:cNvGraphicFramePr>
          <p:nvPr/>
        </p:nvGraphicFramePr>
        <p:xfrm>
          <a:off x="478583" y="980728"/>
          <a:ext cx="11233248" cy="1645920"/>
        </p:xfrm>
        <a:graphic>
          <a:graphicData uri="http://schemas.openxmlformats.org/drawingml/2006/table">
            <a:tbl>
              <a:tblPr firstRow="1" firstCol="1" bandRow="1"/>
              <a:tblGrid>
                <a:gridCol w="1988285"/>
                <a:gridCol w="1902912"/>
                <a:gridCol w="2075904"/>
                <a:gridCol w="2251143"/>
                <a:gridCol w="3015004"/>
              </a:tblGrid>
              <a:tr h="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温度</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480</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500</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520</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550</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0">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CH</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a:t>
                      </a: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转化率</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7.9</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11.5</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20.2</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34.8</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0">
                <a:tc>
                  <a:txBody>
                    <a:bodyPr/>
                    <a:lstStyle/>
                    <a:p>
                      <a:pPr algn="ctr" hangingPunct="0">
                        <a:lnSpc>
                          <a:spcPct val="150000"/>
                        </a:lnSpc>
                        <a:spcAft>
                          <a:spcPts val="0"/>
                        </a:spcAft>
                      </a:pP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R</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2.6</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2.4</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2.1</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1.8</a:t>
                      </a:r>
                      <a:endParaRPr 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bl>
          </a:graphicData>
        </a:graphic>
      </p:graphicFrame>
      <p:pic>
        <p:nvPicPr>
          <p:cNvPr id="5" name="24答案.EPS" descr="id:2147493954;FounderCES"/>
          <p:cNvPicPr/>
          <p:nvPr/>
        </p:nvPicPr>
        <p:blipFill>
          <a:blip r:embed="rId1"/>
          <a:stretch>
            <a:fillRect/>
          </a:stretch>
        </p:blipFill>
        <p:spPr>
          <a:xfrm>
            <a:off x="448266" y="5658254"/>
            <a:ext cx="718058" cy="255651"/>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615944"/>
          </a:xfrm>
        </p:spPr>
        <p:txBody>
          <a:bodyPr/>
          <a:lstStyle/>
          <a:p>
            <a:pPr hangingPunct="0">
              <a:lnSpc>
                <a:spcPct val="130000"/>
              </a:lnSpc>
              <a:spcAft>
                <a:spcPts val="0"/>
              </a:spcAft>
            </a:pPr>
            <a:r>
              <a:rPr lang="en-US" altLang="zh-CN" sz="2000"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sz="2000"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根据</a:t>
            </a:r>
            <a:r>
              <a:rPr lang="zh-CN" altLang="zh-CN" sz="20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表格数据可知</a:t>
            </a:r>
            <a:r>
              <a:rPr lang="zh-CN" altLang="zh-CN" sz="20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sz="20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值提高是由于催化剂</a:t>
            </a:r>
            <a:r>
              <a:rPr lang="en-US" altLang="zh-CN" sz="20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sz="20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选择性地提高了反应</a:t>
            </a:r>
            <a:r>
              <a:rPr lang="en-US" altLang="zh-CN" sz="20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Ⅱ</a:t>
            </a:r>
            <a:r>
              <a:rPr lang="zh-CN" altLang="zh-CN" sz="20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的速率</a:t>
            </a:r>
            <a:r>
              <a:rPr lang="zh-CN" altLang="zh-CN" sz="20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使单位时间内反应</a:t>
            </a:r>
            <a:r>
              <a:rPr lang="en-US" altLang="zh-CN" sz="20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Ⅱ</a:t>
            </a:r>
            <a:r>
              <a:rPr lang="zh-CN" altLang="zh-CN" sz="20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a:t>
            </a:r>
            <a:r>
              <a:rPr lang="en-US" altLang="zh-CN" sz="20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a:t>
            </a:r>
            <a:r>
              <a:rPr lang="en-US" altLang="zh-CN" sz="20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sz="20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的转化率增大</a:t>
            </a:r>
            <a:r>
              <a:rPr lang="zh-CN" altLang="zh-CN" sz="20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故随温度升高</a:t>
            </a:r>
            <a:r>
              <a:rPr lang="en-US" altLang="zh-CN" sz="20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sz="20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sz="20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0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a:t>
            </a:r>
            <a:r>
              <a:rPr lang="en-US" altLang="zh-CN" sz="20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z="20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0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sz="20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sz="20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0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t>
            </a:r>
            <a:r>
              <a:rPr lang="en-US" altLang="zh-CN" sz="20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sz="20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0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a:t>
            </a:r>
            <a:r>
              <a:rPr lang="en-US" altLang="zh-CN" sz="20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sz="20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值提高</a:t>
            </a:r>
            <a:r>
              <a:rPr lang="zh-CN" altLang="zh-CN" sz="20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sz="20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zh-CN" altLang="zh-CN" sz="20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含氢产物有</a:t>
            </a:r>
            <a:r>
              <a:rPr lang="en-US" altLang="zh-CN" sz="20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sz="20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sz="20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和</a:t>
            </a:r>
            <a:r>
              <a:rPr lang="en-US" altLang="zh-CN" sz="20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sz="20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z="20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zh-CN" altLang="zh-CN" sz="20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两种</a:t>
            </a:r>
            <a:r>
              <a:rPr lang="zh-CN" altLang="zh-CN" sz="20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a:t>
            </a:r>
            <a:r>
              <a:rPr lang="en-US" altLang="zh-CN" sz="20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sz="20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发生反应</a:t>
            </a:r>
            <a:r>
              <a:rPr lang="en-US" altLang="zh-CN" sz="20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Ⅰ</a:t>
            </a:r>
            <a:r>
              <a:rPr lang="zh-CN" altLang="zh-CN" sz="20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的占比越小、发生反应</a:t>
            </a:r>
            <a:r>
              <a:rPr lang="en-US" altLang="zh-CN" sz="20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Ⅱ</a:t>
            </a:r>
            <a:r>
              <a:rPr lang="zh-CN" altLang="zh-CN" sz="20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的占比越大</a:t>
            </a:r>
            <a:r>
              <a:rPr lang="zh-CN" altLang="zh-CN" sz="20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a:t>
            </a:r>
            <a:r>
              <a:rPr lang="en-US" altLang="zh-CN" sz="20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sz="20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sz="20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生成越少、消耗越多</a:t>
            </a:r>
            <a:r>
              <a:rPr lang="zh-CN" altLang="zh-CN" sz="20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sz="20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z="20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zh-CN" altLang="zh-CN" sz="20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生成越多</a:t>
            </a:r>
            <a:r>
              <a:rPr lang="zh-CN" altLang="zh-CN" sz="20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含氢产物中</a:t>
            </a:r>
            <a:r>
              <a:rPr lang="en-US" altLang="zh-CN" sz="20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sz="20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z="20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zh-CN" altLang="zh-CN" sz="20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占比越高</a:t>
            </a:r>
            <a:r>
              <a:rPr lang="zh-CN" altLang="zh-CN" sz="20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根据表中数据可知</a:t>
            </a:r>
            <a:r>
              <a:rPr lang="zh-CN" altLang="zh-CN" sz="20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温度越低</a:t>
            </a:r>
            <a:r>
              <a:rPr lang="zh-CN" altLang="zh-CN" sz="20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t>
            </a:r>
            <a:r>
              <a:rPr lang="en-US" altLang="zh-CN" sz="20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sz="20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转化率越小</a:t>
            </a:r>
            <a:r>
              <a:rPr lang="zh-CN" altLang="zh-CN" sz="20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说明</a:t>
            </a:r>
            <a:r>
              <a:rPr lang="en-US" altLang="zh-CN" sz="20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a:t>
            </a:r>
            <a:r>
              <a:rPr lang="en-US" altLang="zh-CN" sz="20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sz="20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发生反应</a:t>
            </a:r>
            <a:r>
              <a:rPr lang="en-US" altLang="zh-CN" sz="20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Ⅰ</a:t>
            </a:r>
            <a:r>
              <a:rPr lang="zh-CN" altLang="zh-CN" sz="20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的占比越小</a:t>
            </a:r>
            <a:r>
              <a:rPr lang="zh-CN" altLang="zh-CN" sz="20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而温度越低</a:t>
            </a:r>
            <a:r>
              <a:rPr lang="zh-CN" altLang="zh-CN" sz="20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sz="20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越大</a:t>
            </a:r>
            <a:r>
              <a:rPr lang="zh-CN" altLang="zh-CN" sz="20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说明</a:t>
            </a:r>
            <a:r>
              <a:rPr lang="en-US" altLang="zh-CN" sz="20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sz="20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sz="20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0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a:t>
            </a:r>
            <a:r>
              <a:rPr lang="en-US" altLang="zh-CN" sz="20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z="20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0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增大的程度比</a:t>
            </a:r>
            <a:r>
              <a:rPr lang="en-US" altLang="zh-CN" sz="20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sz="20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sz="20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0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t>
            </a:r>
            <a:r>
              <a:rPr lang="en-US" altLang="zh-CN" sz="20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sz="20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0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大</a:t>
            </a:r>
            <a:r>
              <a:rPr lang="zh-CN" altLang="zh-CN" sz="20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即</a:t>
            </a:r>
            <a:r>
              <a:rPr lang="en-US" altLang="zh-CN" sz="20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a:t>
            </a:r>
            <a:r>
              <a:rPr lang="en-US" altLang="zh-CN" sz="20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sz="20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发生反应</a:t>
            </a:r>
            <a:r>
              <a:rPr lang="en-US" altLang="zh-CN" sz="20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Ⅱ</a:t>
            </a:r>
            <a:r>
              <a:rPr lang="zh-CN" altLang="zh-CN" sz="20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的占比越大</a:t>
            </a:r>
            <a:r>
              <a:rPr lang="zh-CN" altLang="zh-CN" sz="20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因此含氢产物中</a:t>
            </a:r>
            <a:r>
              <a:rPr lang="en-US" altLang="zh-CN" sz="20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sz="20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z="20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zh-CN" altLang="zh-CN" sz="20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占比越高</a:t>
            </a:r>
            <a:r>
              <a:rPr lang="zh-CN" altLang="zh-CN" sz="20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sz="20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zh-CN" altLang="zh-CN" sz="20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根据表格数据可知</a:t>
            </a:r>
            <a:r>
              <a:rPr lang="zh-CN" altLang="zh-CN" sz="20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480</a:t>
            </a:r>
            <a:r>
              <a:rPr lang="zh-CN" altLang="zh-CN" sz="20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550</a:t>
            </a:r>
            <a:r>
              <a:rPr lang="en-US" altLang="zh-CN" sz="20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0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随温度升高</a:t>
            </a:r>
            <a:r>
              <a:rPr lang="zh-CN" altLang="zh-CN" sz="20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t>
            </a:r>
            <a:r>
              <a:rPr lang="en-US" altLang="zh-CN" sz="20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sz="20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转化率增加</a:t>
            </a:r>
            <a:r>
              <a:rPr lang="zh-CN" altLang="zh-CN" sz="20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sz="20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值减小</a:t>
            </a:r>
            <a:r>
              <a:rPr lang="zh-CN" altLang="zh-CN" sz="20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根据上述曲线的变化趋势可知</a:t>
            </a:r>
            <a:r>
              <a:rPr lang="zh-CN" altLang="zh-CN" sz="20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sz="20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值随温度升高先减小后增大</a:t>
            </a:r>
            <a:r>
              <a:rPr lang="zh-CN" altLang="zh-CN" sz="20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因为两个反应都是吸热反应</a:t>
            </a:r>
            <a:r>
              <a:rPr lang="zh-CN" altLang="zh-CN" sz="20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如果反应未达平衡</a:t>
            </a:r>
            <a:r>
              <a:rPr lang="zh-CN" altLang="zh-CN" sz="20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则温度升高</a:t>
            </a:r>
            <a:r>
              <a:rPr lang="zh-CN" altLang="zh-CN" sz="20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反应速率加快</a:t>
            </a:r>
            <a:r>
              <a:rPr lang="zh-CN" altLang="zh-CN" sz="20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a:t>
            </a:r>
            <a:r>
              <a:rPr lang="en-US" altLang="zh-CN" sz="20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sz="20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的转化率增大</a:t>
            </a:r>
            <a:r>
              <a:rPr lang="zh-CN" altLang="zh-CN" sz="20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如果反应已达平衡</a:t>
            </a:r>
            <a:r>
              <a:rPr lang="zh-CN" altLang="zh-CN" sz="20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则温度升高</a:t>
            </a:r>
            <a:r>
              <a:rPr lang="zh-CN" altLang="zh-CN" sz="20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平衡正向移动</a:t>
            </a:r>
            <a:r>
              <a:rPr lang="zh-CN" altLang="zh-CN" sz="20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a:t>
            </a:r>
            <a:r>
              <a:rPr lang="en-US" altLang="zh-CN" sz="20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sz="20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的转化率也增大</a:t>
            </a:r>
            <a:r>
              <a:rPr lang="zh-CN" altLang="zh-CN" sz="20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sz="20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sz="20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改变催化剂提高</a:t>
            </a:r>
            <a:r>
              <a:rPr lang="en-US" altLang="zh-CN" sz="20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t>
            </a:r>
            <a:r>
              <a:rPr lang="en-US" altLang="zh-CN" sz="20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sz="20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转化率</a:t>
            </a:r>
            <a:r>
              <a:rPr lang="zh-CN" altLang="zh-CN" sz="20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可能催化剂只对反应</a:t>
            </a:r>
            <a:r>
              <a:rPr lang="en-US" altLang="zh-CN" sz="20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Ⅰ</a:t>
            </a:r>
            <a:r>
              <a:rPr lang="zh-CN" altLang="zh-CN" sz="20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有选择性</a:t>
            </a:r>
            <a:r>
              <a:rPr lang="zh-CN" altLang="zh-CN" sz="20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则反应</a:t>
            </a:r>
            <a:r>
              <a:rPr lang="en-US" altLang="zh-CN" sz="20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Ⅱ</a:t>
            </a:r>
            <a:r>
              <a:rPr lang="zh-CN" altLang="zh-CN" sz="20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a:t>
            </a:r>
            <a:r>
              <a:rPr lang="en-US" altLang="zh-CN" sz="20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a:t>
            </a:r>
            <a:r>
              <a:rPr lang="en-US" altLang="zh-CN" sz="20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sz="20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的转化率没有提高</a:t>
            </a:r>
            <a:r>
              <a:rPr lang="zh-CN" altLang="zh-CN" sz="20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反应</a:t>
            </a:r>
            <a:r>
              <a:rPr lang="en-US" altLang="zh-CN" sz="20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Ⅰ</a:t>
            </a:r>
            <a:r>
              <a:rPr lang="zh-CN" altLang="zh-CN" sz="20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a:t>
            </a:r>
            <a:r>
              <a:rPr lang="en-US" altLang="zh-CN" sz="20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sz="20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sz="20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0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a:t>
            </a:r>
            <a:r>
              <a:rPr lang="en-US" altLang="zh-CN" sz="20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z="20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0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sz="20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sz="20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0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t>
            </a:r>
            <a:r>
              <a:rPr lang="en-US" altLang="zh-CN" sz="2000"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sz="20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0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a:t>
            </a:r>
            <a:r>
              <a:rPr lang="en-US" altLang="zh-CN" sz="2000"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sz="20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值不一定增大</a:t>
            </a:r>
            <a:r>
              <a:rPr lang="zh-CN" altLang="zh-CN" sz="20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sz="20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endParaRPr lang="zh-CN" altLang="zh-CN" sz="2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8" name="24解析.EPS" descr="id:2147492041;FounderCES"/>
          <p:cNvPicPr/>
          <p:nvPr/>
        </p:nvPicPr>
        <p:blipFill>
          <a:blip r:embed="rId1"/>
          <a:stretch>
            <a:fillRect/>
          </a:stretch>
        </p:blipFill>
        <p:spPr>
          <a:xfrm>
            <a:off x="509388" y="919688"/>
            <a:ext cx="616107" cy="219364"/>
          </a:xfrm>
          <a:prstGeom prst="rect">
            <a:avLst/>
          </a:prstGeom>
        </p:spPr>
      </p:pic>
      <p:graphicFrame>
        <p:nvGraphicFramePr>
          <p:cNvPr id="4" name="表格 3"/>
          <p:cNvGraphicFramePr>
            <a:graphicFrameLocks noGrp="1"/>
          </p:cNvGraphicFramePr>
          <p:nvPr/>
        </p:nvGraphicFramePr>
        <p:xfrm>
          <a:off x="622595" y="5167735"/>
          <a:ext cx="11089235" cy="1188720"/>
        </p:xfrm>
        <a:graphic>
          <a:graphicData uri="http://schemas.openxmlformats.org/drawingml/2006/table">
            <a:tbl>
              <a:tblPr firstRow="1" firstCol="1" bandRow="1"/>
              <a:tblGrid>
                <a:gridCol w="1962795"/>
                <a:gridCol w="1878516"/>
                <a:gridCol w="2049290"/>
                <a:gridCol w="2222283"/>
                <a:gridCol w="2976351"/>
              </a:tblGrid>
              <a:tr h="0">
                <a:tc>
                  <a:txBody>
                    <a:bodyPr/>
                    <a:lstStyle/>
                    <a:p>
                      <a:pPr algn="ctr" hangingPunct="0">
                        <a:lnSpc>
                          <a:spcPct val="130000"/>
                        </a:lnSpc>
                        <a:spcAft>
                          <a:spcPts val="0"/>
                        </a:spcAft>
                      </a:pPr>
                      <a:r>
                        <a:rPr lang="zh-CN" sz="20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温度</a:t>
                      </a:r>
                      <a:r>
                        <a:rPr lang="en-US" sz="20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0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2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30000"/>
                        </a:lnSpc>
                        <a:spcAft>
                          <a:spcPts val="0"/>
                        </a:spcAft>
                      </a:pPr>
                      <a:r>
                        <a:rPr lang="en-US" sz="20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480</a:t>
                      </a:r>
                      <a:endParaRPr lang="zh-CN" sz="2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30000"/>
                        </a:lnSpc>
                        <a:spcAft>
                          <a:spcPts val="0"/>
                        </a:spcAft>
                      </a:pPr>
                      <a:r>
                        <a:rPr lang="en-US" sz="20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500</a:t>
                      </a:r>
                      <a:endParaRPr lang="zh-CN" sz="2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30000"/>
                        </a:lnSpc>
                        <a:spcAft>
                          <a:spcPts val="0"/>
                        </a:spcAft>
                      </a:pPr>
                      <a:r>
                        <a:rPr lang="en-US" sz="20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520</a:t>
                      </a:r>
                      <a:endParaRPr lang="zh-CN" sz="2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30000"/>
                        </a:lnSpc>
                        <a:spcAft>
                          <a:spcPts val="0"/>
                        </a:spcAft>
                      </a:pPr>
                      <a:r>
                        <a:rPr lang="en-US" sz="20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550</a:t>
                      </a:r>
                      <a:endParaRPr lang="zh-CN" sz="2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0">
                <a:tc>
                  <a:txBody>
                    <a:bodyPr/>
                    <a:lstStyle/>
                    <a:p>
                      <a:pPr algn="ctr" hangingPunct="0">
                        <a:lnSpc>
                          <a:spcPct val="130000"/>
                        </a:lnSpc>
                        <a:spcAft>
                          <a:spcPts val="0"/>
                        </a:spcAft>
                      </a:pPr>
                      <a:r>
                        <a:rPr lang="en-US" sz="20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CH</a:t>
                      </a:r>
                      <a:r>
                        <a:rPr lang="en-US" sz="20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a:t>
                      </a:r>
                      <a:r>
                        <a:rPr lang="zh-CN" sz="20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转化率</a:t>
                      </a:r>
                      <a:r>
                        <a:rPr lang="en-US" sz="20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0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2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30000"/>
                        </a:lnSpc>
                        <a:spcAft>
                          <a:spcPts val="0"/>
                        </a:spcAft>
                      </a:pPr>
                      <a:r>
                        <a:rPr lang="en-US" sz="20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7.9</a:t>
                      </a:r>
                      <a:endParaRPr lang="zh-CN" sz="2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30000"/>
                        </a:lnSpc>
                        <a:spcAft>
                          <a:spcPts val="0"/>
                        </a:spcAft>
                      </a:pPr>
                      <a:r>
                        <a:rPr lang="en-US" sz="20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11.5</a:t>
                      </a:r>
                      <a:endParaRPr lang="zh-CN" sz="2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30000"/>
                        </a:lnSpc>
                        <a:spcAft>
                          <a:spcPts val="0"/>
                        </a:spcAft>
                      </a:pPr>
                      <a:r>
                        <a:rPr lang="en-US" sz="20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20.2</a:t>
                      </a:r>
                      <a:endParaRPr lang="zh-CN" sz="2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30000"/>
                        </a:lnSpc>
                        <a:spcAft>
                          <a:spcPts val="0"/>
                        </a:spcAft>
                      </a:pPr>
                      <a:r>
                        <a:rPr lang="en-US" sz="20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34.8</a:t>
                      </a:r>
                      <a:endParaRPr lang="zh-CN" sz="2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0">
                <a:tc>
                  <a:txBody>
                    <a:bodyPr/>
                    <a:lstStyle/>
                    <a:p>
                      <a:pPr algn="ctr" hangingPunct="0">
                        <a:lnSpc>
                          <a:spcPct val="130000"/>
                        </a:lnSpc>
                        <a:spcAft>
                          <a:spcPts val="0"/>
                        </a:spcAft>
                      </a:pPr>
                      <a:r>
                        <a:rPr lang="en-US" sz="20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R</a:t>
                      </a:r>
                      <a:endParaRPr lang="zh-CN" sz="2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30000"/>
                        </a:lnSpc>
                        <a:spcAft>
                          <a:spcPts val="0"/>
                        </a:spcAft>
                      </a:pPr>
                      <a:r>
                        <a:rPr lang="en-US" sz="20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2.6</a:t>
                      </a:r>
                      <a:endParaRPr lang="zh-CN" sz="2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30000"/>
                        </a:lnSpc>
                        <a:spcAft>
                          <a:spcPts val="0"/>
                        </a:spcAft>
                      </a:pPr>
                      <a:r>
                        <a:rPr lang="en-US" sz="20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2.4</a:t>
                      </a:r>
                      <a:endParaRPr lang="zh-CN" sz="2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30000"/>
                        </a:lnSpc>
                        <a:spcAft>
                          <a:spcPts val="0"/>
                        </a:spcAft>
                      </a:pPr>
                      <a:r>
                        <a:rPr lang="en-US" sz="20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2.1</a:t>
                      </a:r>
                      <a:endParaRPr lang="zh-CN" sz="2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30000"/>
                        </a:lnSpc>
                        <a:spcAft>
                          <a:spcPts val="0"/>
                        </a:spcAft>
                      </a:pPr>
                      <a:r>
                        <a:rPr lang="en-US" sz="20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1.8</a:t>
                      </a:r>
                      <a:endParaRPr lang="zh-CN" sz="2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bl>
          </a:graphicData>
        </a:graphic>
      </p:graphicFrame>
    </p:spTree>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1"/>
          <a:stretch>
            <a:fillRect/>
          </a:stretch>
        </p:blipFill>
        <p:spPr>
          <a:xfrm>
            <a:off x="343710" y="764704"/>
            <a:ext cx="11502992" cy="2773655"/>
          </a:xfrm>
          <a:prstGeom prst="rect">
            <a:avLst/>
          </a:prstGeom>
        </p:spPr>
      </p:pic>
      <p:sp>
        <p:nvSpPr>
          <p:cNvPr id="2" name="内容占位符 1"/>
          <p:cNvSpPr>
            <a:spLocks noGrp="1"/>
          </p:cNvSpPr>
          <p:nvPr>
            <p:ph idx="1"/>
          </p:nvPr>
        </p:nvSpPr>
        <p:spPr>
          <a:xfrm>
            <a:off x="360854" y="746120"/>
            <a:ext cx="11485848" cy="2792239"/>
          </a:xfrm>
        </p:spPr>
        <p:txBody>
          <a:bodyPr/>
          <a:lstStyle/>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催化剂具有选择性。对于竞争反应</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理想的催化剂可以选择性地提高主反应的速率而不提高副反应的速率</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或者使主反应速率提高的幅度明显大于副反应速率提高的幅度</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从而提高主反应的选择性。</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在无法判断反应是否处于平衡状态时</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要根据题目所提供的数据</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即证据</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分析推断温度改变对转化率、</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值的影响。</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名师点拨.EPS" descr="id:2147493961;FounderCES"/>
          <p:cNvPicPr/>
          <p:nvPr/>
        </p:nvPicPr>
        <p:blipFill>
          <a:blip r:embed="rId2"/>
          <a:stretch>
            <a:fillRect/>
          </a:stretch>
        </p:blipFill>
        <p:spPr>
          <a:xfrm>
            <a:off x="507459" y="874216"/>
            <a:ext cx="1550035" cy="361950"/>
          </a:xfrm>
          <a:prstGeom prst="rect">
            <a:avLst/>
          </a:prstGeom>
        </p:spPr>
      </p:pic>
    </p:spTree>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1"/>
          <a:stretch>
            <a:fillRect/>
          </a:stretch>
        </p:blipFill>
        <p:spPr>
          <a:xfrm>
            <a:off x="343710" y="764704"/>
            <a:ext cx="11502992" cy="5472608"/>
          </a:xfrm>
          <a:prstGeom prst="rect">
            <a:avLst/>
          </a:prstGeom>
        </p:spPr>
      </p:pic>
      <p:sp>
        <p:nvSpPr>
          <p:cNvPr id="2" name="内容占位符 1"/>
          <p:cNvSpPr>
            <a:spLocks noGrp="1"/>
          </p:cNvSpPr>
          <p:nvPr>
            <p:ph idx="1"/>
          </p:nvPr>
        </p:nvSpPr>
        <p:spPr>
          <a:xfrm>
            <a:off x="360854" y="746120"/>
            <a:ext cx="11485848" cy="576248"/>
          </a:xfrm>
        </p:spPr>
        <p:txBody>
          <a:bodyPr/>
          <a:lstStyle/>
          <a:p>
            <a:pPr hangingPunct="0">
              <a:spcAft>
                <a:spcPts val="0"/>
              </a:spcAf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化</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学平衡图像题的解题流程</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提分绝招.EPS" descr="id:2147493968;FounderCES"/>
          <p:cNvPicPr/>
          <p:nvPr/>
        </p:nvPicPr>
        <p:blipFill>
          <a:blip r:embed="rId2"/>
          <a:stretch>
            <a:fillRect/>
          </a:stretch>
        </p:blipFill>
        <p:spPr>
          <a:xfrm>
            <a:off x="589175" y="915216"/>
            <a:ext cx="1468317" cy="334233"/>
          </a:xfrm>
          <a:prstGeom prst="rect">
            <a:avLst/>
          </a:prstGeom>
        </p:spPr>
      </p:pic>
      <p:pic>
        <p:nvPicPr>
          <p:cNvPr id="6" name="CX509.EPS" descr="id:2147493975;FounderCES"/>
          <p:cNvPicPr/>
          <p:nvPr/>
        </p:nvPicPr>
        <p:blipFill>
          <a:blip r:embed="rId3">
            <a:clrChange>
              <a:clrFrom>
                <a:srgbClr val="000000">
                  <a:alpha val="0"/>
                </a:srgbClr>
              </a:clrFrom>
              <a:clrTo>
                <a:srgbClr val="000000">
                  <a:alpha val="0"/>
                </a:srgbClr>
              </a:clrTo>
            </a:clrChange>
          </a:blip>
          <a:stretch>
            <a:fillRect/>
          </a:stretch>
        </p:blipFill>
        <p:spPr>
          <a:xfrm>
            <a:off x="3483967" y="1498897"/>
            <a:ext cx="5222476" cy="4738415"/>
          </a:xfrm>
          <a:prstGeom prst="rect">
            <a:avLst/>
          </a:prstGeom>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1"/>
          <a:stretch>
            <a:fillRect/>
          </a:stretch>
        </p:blipFill>
        <p:spPr>
          <a:xfrm>
            <a:off x="343710" y="764704"/>
            <a:ext cx="11502992" cy="3951734"/>
          </a:xfrm>
          <a:prstGeom prst="rect">
            <a:avLst/>
          </a:prstGeom>
        </p:spPr>
      </p:pic>
      <p:sp>
        <p:nvSpPr>
          <p:cNvPr id="3" name="内容占位符 2"/>
          <p:cNvSpPr>
            <a:spLocks noGrp="1"/>
          </p:cNvSpPr>
          <p:nvPr>
            <p:ph idx="1"/>
          </p:nvPr>
        </p:nvSpPr>
        <p:spPr>
          <a:xfrm>
            <a:off x="360854" y="746120"/>
            <a:ext cx="11485848" cy="3970318"/>
          </a:xfrm>
        </p:spPr>
        <p:txBody>
          <a:bodyPr/>
          <a:lstStyle/>
          <a:p>
            <a:pPr hangingPunct="0">
              <a:spcAft>
                <a:spcPts val="0"/>
              </a:spcAft>
            </a:pP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           (</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勒夏特列原理只适用于判断</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改变影响平衡的一个因素</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时平衡移动的方向。若同时改变几个影响平衡的因素</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则不能简单地根据勒夏特列原理来判断平衡移动的方向</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只有在改变的因素对平衡移动的方向影响一致时</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才能根据原理进行判断。</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应用勒夏特列原理时要明确是否真的改变了影响化学平衡的条件。如改变平衡体系中固体或纯液体物质的量、对于有气体存在的化学平衡体系在恒温恒容条件下充入与反应无关的气体</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均未改变影响化学平衡的条件</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则平衡不移动。</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名师点拨.EPS" descr="id:2147493513;FounderCES"/>
          <p:cNvPicPr/>
          <p:nvPr/>
        </p:nvPicPr>
        <p:blipFill>
          <a:blip r:embed="rId2"/>
          <a:stretch>
            <a:fillRect/>
          </a:stretch>
        </p:blipFill>
        <p:spPr>
          <a:xfrm>
            <a:off x="492523" y="871311"/>
            <a:ext cx="1486477" cy="346941"/>
          </a:xfrm>
          <a:prstGeom prst="rect">
            <a:avLst/>
          </a:prstGeom>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1130246"/>
          </a:xfrm>
        </p:spPr>
        <p:txBody>
          <a:bodyPr/>
          <a:lstStyle/>
          <a:p>
            <a:pPr hangingPunct="0">
              <a:spcAft>
                <a:spcPts val="0"/>
              </a:spcAft>
            </a:pPr>
            <a:r>
              <a:rPr lang="en-US" altLang="zh-CN" b="1"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化</a:t>
            </a:r>
            <a:r>
              <a:rPr lang="zh-CN" altLang="zh-CN" b="1">
                <a:solidFill>
                  <a:srgbClr val="00A451"/>
                </a:solidFill>
                <a:latin typeface="Times New Roman" panose="02020603050405020304" pitchFamily="18" charset="0"/>
                <a:ea typeface="黑体" panose="02010609060101010101" pitchFamily="49" charset="-122"/>
                <a:cs typeface="Times New Roman" panose="02020603050405020304" pitchFamily="18" charset="0"/>
              </a:rPr>
              <a:t>学反应速率、化学平衡图像分析</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速率</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时间图像</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v</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图像</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知识点3.EPS" descr="id:2147491735;FounderCES"/>
          <p:cNvPicPr/>
          <p:nvPr/>
        </p:nvPicPr>
        <p:blipFill>
          <a:blip r:embed="rId1"/>
          <a:stretch>
            <a:fillRect/>
          </a:stretch>
        </p:blipFill>
        <p:spPr>
          <a:xfrm>
            <a:off x="478582" y="904634"/>
            <a:ext cx="1352535" cy="359245"/>
          </a:xfrm>
          <a:prstGeom prst="rect">
            <a:avLst/>
          </a:prstGeom>
        </p:spPr>
      </p:pic>
      <mc:AlternateContent xmlns:mc="http://schemas.openxmlformats.org/markup-compatibility/2006" xmlns:a14="http://schemas.microsoft.com/office/drawing/2010/main">
        <mc:Choice Requires="a14">
          <p:graphicFrame>
            <p:nvGraphicFramePr>
              <p:cNvPr id="5" name="表格 4"/>
              <p:cNvGraphicFramePr>
                <a:graphicFrameLocks noGrp="1"/>
              </p:cNvGraphicFramePr>
              <p:nvPr/>
            </p:nvGraphicFramePr>
            <p:xfrm>
              <a:off x="478582" y="2012628"/>
              <a:ext cx="11233248" cy="4080668"/>
            </p:xfrm>
            <a:graphic>
              <a:graphicData uri="http://schemas.openxmlformats.org/drawingml/2006/table">
                <a:tbl>
                  <a:tblPr firstRow="1" firstCol="1" bandRow="1"/>
                  <a:tblGrid>
                    <a:gridCol w="4104456"/>
                    <a:gridCol w="2304256"/>
                    <a:gridCol w="1800200"/>
                    <a:gridCol w="3024336"/>
                  </a:tblGrid>
                  <a:tr h="532656">
                    <a:tc>
                      <a:txBody>
                        <a:bodyPr/>
                        <a:lstStyle/>
                        <a:p>
                          <a:pPr algn="ctr" hangingPunct="0">
                            <a:lnSpc>
                              <a:spcPct val="150000"/>
                            </a:lnSpc>
                            <a:spcAft>
                              <a:spcPts val="0"/>
                            </a:spcAft>
                          </a:pPr>
                          <a:r>
                            <a:rPr lang="zh-CN" sz="21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图像</a:t>
                          </a:r>
                          <a:endParaRPr lang="zh-CN" sz="1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1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速率</a:t>
                          </a:r>
                          <a:r>
                            <a:rPr lang="zh-CN" sz="2100" b="1" smtClean="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变化</a:t>
                          </a:r>
                          <a:r>
                            <a:rPr lang="zh-CN" sz="21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分析</a:t>
                          </a:r>
                          <a:endParaRPr lang="zh-CN" sz="1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1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平衡</a:t>
                          </a:r>
                          <a:r>
                            <a:rPr lang="zh-CN" sz="2100" b="1" smtClean="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移动</a:t>
                          </a:r>
                          <a:r>
                            <a:rPr lang="zh-CN" sz="21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方向</a:t>
                          </a:r>
                          <a:endParaRPr lang="zh-CN" sz="1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1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改变条件</a:t>
                          </a:r>
                          <a:endParaRPr lang="zh-CN" sz="1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9424" marR="59424"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r>
                  <a:tr h="1774006">
                    <a:tc>
                      <a:txBody>
                        <a:bodyPr/>
                        <a:lstStyle/>
                        <a:p>
                          <a:pPr algn="just" hangingPunct="0">
                            <a:lnSpc>
                              <a:spcPct val="150000"/>
                            </a:lnSpc>
                            <a:spcAft>
                              <a:spcPts val="0"/>
                            </a:spcAft>
                          </a:pPr>
                          <a:endParaRPr lang="en-US" altLang="zh-CN" sz="11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endParaRPr lang="en-US" altLang="zh-CN" sz="11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endParaRPr lang="en-US" altLang="zh-CN" sz="11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endParaRPr lang="en-US" altLang="zh-CN" sz="11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endParaRPr lang="en-US" altLang="zh-CN" sz="11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endParaRPr lang="en-US" altLang="zh-CN" sz="11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endParaRPr lang="zh-CN" sz="1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altLang="zh-CN" sz="2400" b="1" i="1" dirty="0" smtClean="0">
                              <a:latin typeface="Book Antiqua" panose="02040602050305030304" pitchFamily="18" charset="0"/>
                            </a:rPr>
                            <a:t>v</a:t>
                          </a:r>
                          <a:r>
                            <a:rPr lang="zh-CN" sz="2100" b="1" baseline="-25000" dirty="0"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正</a:t>
                          </a:r>
                          <a:r>
                            <a:rPr lang="zh-CN" sz="21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突变</a:t>
                          </a:r>
                          <a:r>
                            <a:rPr lang="zh-CN" sz="21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11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r>
                            <a:rPr lang="en-US" altLang="zh-CN" sz="2400" b="1" i="1" dirty="0" smtClean="0">
                              <a:latin typeface="Book Antiqua" panose="02040602050305030304" pitchFamily="18" charset="0"/>
                            </a:rPr>
                            <a:t>v</a:t>
                          </a:r>
                          <a:r>
                            <a:rPr lang="zh-CN" sz="2100" b="1" baseline="-25000" dirty="0"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逆</a:t>
                          </a:r>
                          <a:r>
                            <a:rPr lang="zh-CN" sz="21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渐变</a:t>
                          </a:r>
                          <a:r>
                            <a:rPr lang="zh-CN" sz="21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11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r>
                            <a:rPr lang="zh-CN" sz="21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且</a:t>
                          </a:r>
                          <a14:m>
                            <m:oMath xmlns:m="http://schemas.openxmlformats.org/officeDocument/2006/math">
                              <m:sSubSup>
                                <m:sSubSupPr>
                                  <m:ctrlPr>
                                    <a:rPr lang="zh-CN" sz="2100" b="1" i="1" smtClean="0">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sSubSupPr>
                                <m:e>
                                  <m:r>
                                    <m:rPr>
                                      <m:nor/>
                                    </m:rPr>
                                    <a:rPr lang="en-US" altLang="zh-CN" sz="2000" b="1" i="1" dirty="0" smtClean="0">
                                      <a:latin typeface="Book Antiqua" panose="02040602050305030304" pitchFamily="18" charset="0"/>
                                    </a:rPr>
                                    <m:t>v</m:t>
                                  </m:r>
                                </m:e>
                                <m:sub>
                                  <m:r>
                                    <m:rPr>
                                      <m:nor/>
                                    </m:rPr>
                                    <a:rPr lang="zh-CN" sz="2100" b="1" baseline="-25000">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正</m:t>
                                  </m:r>
                                </m:sub>
                                <m:sup>
                                  <m:r>
                                    <m:rPr>
                                      <m:nor/>
                                    </m:rPr>
                                    <a:rPr lang="en-US" sz="2100" b="1" i="1">
                                      <a:solidFill>
                                        <a:srgbClr val="000000"/>
                                      </a:solidFill>
                                      <a:effectLst/>
                                      <a:latin typeface="+mn-lt"/>
                                      <a:ea typeface="宋体" panose="02010600030101010101" pitchFamily="2" charset="-122"/>
                                      <a:cs typeface="Times New Roman" panose="02020603050405020304" pitchFamily="18" charset="0"/>
                                    </a:rPr>
                                    <m:t>′</m:t>
                                  </m:r>
                                </m:sup>
                              </m:sSubSup>
                            </m:oMath>
                          </a14:m>
                          <a:r>
                            <a:rPr lang="zh-CN" sz="2100" b="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sSubSup>
                                <m:sSubSupPr>
                                  <m:ctrlPr>
                                    <a:rPr lang="zh-CN" sz="21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sSubSupPr>
                                <m:e>
                                  <m:r>
                                    <m:rPr>
                                      <m:nor/>
                                    </m:rPr>
                                    <a:rPr lang="en-US" altLang="zh-CN" sz="2000" b="1" i="1" dirty="0" smtClean="0">
                                      <a:latin typeface="Book Antiqua" panose="02040602050305030304" pitchFamily="18" charset="0"/>
                                    </a:rPr>
                                    <m:t>v</m:t>
                                  </m:r>
                                </m:e>
                                <m:sub>
                                  <m:r>
                                    <m:rPr>
                                      <m:nor/>
                                    </m:rPr>
                                    <a:rPr lang="zh-CN" sz="2100" b="1" baseline="-25000">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逆</m:t>
                                  </m:r>
                                </m:sub>
                                <m:sup>
                                  <m:r>
                                    <m:rPr>
                                      <m:nor/>
                                    </m:rPr>
                                    <a:rPr lang="en-US" sz="2100" b="1" i="1">
                                      <a:solidFill>
                                        <a:srgbClr val="000000"/>
                                      </a:solidFill>
                                      <a:effectLst/>
                                      <a:latin typeface="+mn-lt"/>
                                      <a:ea typeface="宋体" panose="02010600030101010101" pitchFamily="2" charset="-122"/>
                                      <a:cs typeface="Times New Roman" panose="02020603050405020304" pitchFamily="18" charset="0"/>
                                    </a:rPr>
                                    <m:t>′</m:t>
                                  </m:r>
                                </m:sup>
                              </m:sSubSup>
                            </m:oMath>
                          </a14:m>
                          <a:endParaRPr lang="zh-CN" sz="11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rowSpan="2">
                      <a:txBody>
                        <a:bodyPr/>
                        <a:lstStyle/>
                        <a:p>
                          <a:pPr algn="ctr" hangingPunct="0">
                            <a:lnSpc>
                              <a:spcPct val="150000"/>
                            </a:lnSpc>
                            <a:spcAft>
                              <a:spcPts val="0"/>
                            </a:spcAft>
                          </a:pPr>
                          <a:r>
                            <a:rPr lang="zh-CN" sz="21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正反应</a:t>
                          </a:r>
                          <a:endParaRPr lang="zh-CN" sz="1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r>
                            <a:rPr lang="zh-CN" sz="21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方向</a:t>
                          </a:r>
                          <a:endParaRPr lang="zh-CN" sz="1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1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增大反应物的浓度</a:t>
                          </a:r>
                          <a:endParaRPr lang="zh-CN" sz="11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9424" marR="59424"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1774006">
                    <a:tc>
                      <a:txBody>
                        <a:bodyPr/>
                        <a:lstStyle/>
                        <a:p>
                          <a:pPr algn="just" hangingPunct="0">
                            <a:lnSpc>
                              <a:spcPct val="150000"/>
                            </a:lnSpc>
                            <a:spcAft>
                              <a:spcPts val="0"/>
                            </a:spcAft>
                          </a:pPr>
                          <a:endParaRPr lang="en-US" altLang="zh-CN" sz="11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endParaRPr lang="en-US" altLang="zh-CN" sz="11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endParaRPr lang="en-US" altLang="zh-CN" sz="11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endParaRPr lang="en-US" altLang="zh-CN" sz="11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endParaRPr lang="en-US" altLang="zh-CN" sz="11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endParaRPr lang="en-US" altLang="zh-CN" sz="11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endParaRPr lang="zh-CN" sz="1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altLang="zh-CN" sz="2400" b="1" i="1" dirty="0" smtClean="0">
                              <a:latin typeface="Book Antiqua" panose="02040602050305030304" pitchFamily="18" charset="0"/>
                            </a:rPr>
                            <a:t>v</a:t>
                          </a:r>
                          <a:r>
                            <a:rPr lang="zh-CN" sz="2100" b="1" baseline="-25000" dirty="0"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正</a:t>
                          </a:r>
                          <a:r>
                            <a:rPr lang="zh-CN" sz="2100" b="1" dirty="0"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a:t>
                          </a:r>
                          <a:r>
                            <a:rPr lang="en-US" altLang="zh-CN" sz="2400" b="1" i="1" dirty="0" smtClean="0">
                              <a:latin typeface="Book Antiqua" panose="02040602050305030304" pitchFamily="18" charset="0"/>
                            </a:rPr>
                            <a:t>v</a:t>
                          </a:r>
                          <a:r>
                            <a:rPr lang="zh-CN" sz="2100" b="1" baseline="-25000" dirty="0"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逆</a:t>
                          </a:r>
                          <a:r>
                            <a:rPr lang="zh-CN" sz="21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都</a:t>
                          </a:r>
                          <a:endParaRPr lang="zh-CN" sz="11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r>
                            <a:rPr lang="zh-CN" sz="21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突然减小</a:t>
                          </a:r>
                          <a:r>
                            <a:rPr lang="zh-CN" sz="21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11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r>
                            <a:rPr lang="zh-CN" sz="21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且</a:t>
                          </a:r>
                          <a14:m>
                            <m:oMath xmlns:m="http://schemas.openxmlformats.org/officeDocument/2006/math">
                              <m:sSubSup>
                                <m:sSubSupPr>
                                  <m:ctrlPr>
                                    <a:rPr lang="zh-CN" sz="21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sSubSupPr>
                                <m:e>
                                  <m:r>
                                    <m:rPr>
                                      <m:nor/>
                                    </m:rPr>
                                    <a:rPr lang="en-US" altLang="zh-CN" sz="2000" b="1" i="1" dirty="0" smtClean="0">
                                      <a:latin typeface="Book Antiqua" panose="02040602050305030304" pitchFamily="18" charset="0"/>
                                    </a:rPr>
                                    <m:t>v</m:t>
                                  </m:r>
                                </m:e>
                                <m:sub>
                                  <m:r>
                                    <m:rPr>
                                      <m:nor/>
                                    </m:rPr>
                                    <a:rPr lang="zh-CN" sz="2100" b="1" baseline="-25000">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正</m:t>
                                  </m:r>
                                </m:sub>
                                <m:sup>
                                  <m:r>
                                    <m:rPr>
                                      <m:nor/>
                                    </m:rPr>
                                    <a:rPr lang="en-US" sz="2100" b="1" i="1">
                                      <a:solidFill>
                                        <a:srgbClr val="000000"/>
                                      </a:solidFill>
                                      <a:effectLst/>
                                      <a:latin typeface="+mn-lt"/>
                                      <a:ea typeface="宋体" panose="02010600030101010101" pitchFamily="2" charset="-122"/>
                                      <a:cs typeface="Times New Roman" panose="02020603050405020304" pitchFamily="18" charset="0"/>
                                    </a:rPr>
                                    <m:t>′</m:t>
                                  </m:r>
                                </m:sup>
                              </m:sSubSup>
                            </m:oMath>
                          </a14:m>
                          <a:r>
                            <a:rPr lang="zh-CN" sz="21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sSubSup>
                                <m:sSubSupPr>
                                  <m:ctrlPr>
                                    <a:rPr lang="zh-CN" sz="21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sSubSupPr>
                                <m:e>
                                  <m:r>
                                    <m:rPr>
                                      <m:nor/>
                                    </m:rPr>
                                    <a:rPr lang="en-US" altLang="zh-CN" sz="2000" b="1" i="1" dirty="0" smtClean="0">
                                      <a:latin typeface="Book Antiqua" panose="02040602050305030304" pitchFamily="18" charset="0"/>
                                    </a:rPr>
                                    <m:t>v</m:t>
                                  </m:r>
                                </m:e>
                                <m:sub>
                                  <m:r>
                                    <m:rPr>
                                      <m:nor/>
                                    </m:rPr>
                                    <a:rPr lang="zh-CN" sz="2100" b="1" baseline="-25000">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逆</m:t>
                                  </m:r>
                                </m:sub>
                                <m:sup>
                                  <m:r>
                                    <m:rPr>
                                      <m:nor/>
                                    </m:rPr>
                                    <a:rPr lang="en-US" sz="2100" b="1" i="1">
                                      <a:solidFill>
                                        <a:srgbClr val="000000"/>
                                      </a:solidFill>
                                      <a:effectLst/>
                                      <a:latin typeface="+mn-lt"/>
                                      <a:ea typeface="宋体" panose="02010600030101010101" pitchFamily="2" charset="-122"/>
                                      <a:cs typeface="Times New Roman" panose="02020603050405020304" pitchFamily="18" charset="0"/>
                                    </a:rPr>
                                    <m:t>′</m:t>
                                  </m:r>
                                </m:sup>
                              </m:sSubSup>
                            </m:oMath>
                          </a14:m>
                          <a:endParaRPr lang="zh-CN" sz="11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vMerge="1">
                      <a:tcPr/>
                    </a:tc>
                    <a:tc>
                      <a:txBody>
                        <a:bodyPr/>
                        <a:lstStyle/>
                        <a:p>
                          <a:pPr algn="just" hangingPunct="0">
                            <a:lnSpc>
                              <a:spcPct val="150000"/>
                            </a:lnSpc>
                            <a:spcAft>
                              <a:spcPts val="0"/>
                            </a:spcAft>
                          </a:pPr>
                          <a:r>
                            <a:rPr lang="zh-CN" sz="21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降低温度</a:t>
                          </a:r>
                          <a:r>
                            <a:rPr lang="en-US" sz="21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100" b="1"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正反应放热的反应</a:t>
                          </a:r>
                          <a:r>
                            <a:rPr lang="en-US" sz="21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1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或减小压强</a:t>
                          </a:r>
                          <a:r>
                            <a:rPr lang="en-US" sz="21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100" b="1"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正反应气体体积增大的反应</a:t>
                          </a:r>
                          <a:r>
                            <a:rPr lang="en-US" sz="21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11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9424" marR="59424"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bl>
              </a:graphicData>
            </a:graphic>
          </p:graphicFrame>
        </mc:Choice>
        <mc:Fallback xmlns="">
          <p:graphicFrame>
            <p:nvGraphicFramePr>
              <p:cNvPr id="5" name="表格 4"/>
              <p:cNvGraphicFramePr>
                <a:graphicFrameLocks noGrp="1"/>
              </p:cNvGraphicFramePr>
              <p:nvPr/>
            </p:nvGraphicFramePr>
            <p:xfrm>
              <a:off x="478582" y="2012628"/>
              <a:ext cx="11233248" cy="4080668"/>
            </p:xfrm>
            <a:graphic>
              <a:graphicData uri="http://schemas.openxmlformats.org/drawingml/2006/table">
                <a:tbl>
                  <a:tblPr firstRow="1" firstCol="1" bandRow="1"/>
                  <a:tblGrid>
                    <a:gridCol w="4104456"/>
                    <a:gridCol w="2304256"/>
                    <a:gridCol w="1800200"/>
                    <a:gridCol w="3024336"/>
                  </a:tblGrid>
                  <a:tr h="532656">
                    <a:tc>
                      <a:txBody>
                        <a:bodyPr/>
                        <a:lstStyle/>
                        <a:p>
                          <a:pPr algn="ctr" hangingPunct="0">
                            <a:lnSpc>
                              <a:spcPct val="150000"/>
                            </a:lnSpc>
                            <a:spcAft>
                              <a:spcPts val="0"/>
                            </a:spcAft>
                          </a:pPr>
                          <a:r>
                            <a:rPr lang="zh-CN" sz="21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图像</a:t>
                          </a:r>
                          <a:endParaRPr lang="zh-CN" sz="1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1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速率</a:t>
                          </a:r>
                          <a:r>
                            <a:rPr lang="zh-CN" sz="2100" b="1" smtClean="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变化</a:t>
                          </a:r>
                          <a:r>
                            <a:rPr lang="zh-CN" sz="21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分析</a:t>
                          </a:r>
                          <a:endParaRPr lang="zh-CN" sz="1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1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平衡</a:t>
                          </a:r>
                          <a:r>
                            <a:rPr lang="zh-CN" sz="2100" b="1" smtClean="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移动</a:t>
                          </a:r>
                          <a:r>
                            <a:rPr lang="zh-CN" sz="21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方向</a:t>
                          </a:r>
                          <a:endParaRPr lang="zh-CN" sz="1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1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改变条件</a:t>
                          </a:r>
                          <a:endParaRPr lang="zh-CN" sz="1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9424" marR="59424"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r>
                  <a:tr h="1774190">
                    <a:tc>
                      <a:txBody>
                        <a:bodyPr/>
                        <a:lstStyle/>
                        <a:p>
                          <a:pPr algn="just" hangingPunct="0">
                            <a:lnSpc>
                              <a:spcPct val="150000"/>
                            </a:lnSpc>
                            <a:spcAft>
                              <a:spcPts val="0"/>
                            </a:spcAft>
                          </a:pPr>
                          <a:endParaRPr lang="en-US" altLang="zh-CN" sz="11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endParaRPr lang="en-US" altLang="zh-CN" sz="11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endParaRPr lang="en-US" altLang="zh-CN" sz="11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endParaRPr lang="en-US" altLang="zh-CN" sz="11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endParaRPr lang="en-US" altLang="zh-CN" sz="11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endParaRPr lang="en-US" altLang="zh-CN" sz="11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endParaRPr lang="zh-CN" sz="1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endParaRPr lang="zh-CN"/>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blipFill>
                          <a:blip r:embed="rId2"/>
                        </a:blipFill>
                      </a:tcPr>
                    </a:tc>
                    <a:tc rowSpan="2">
                      <a:txBody>
                        <a:bodyPr/>
                        <a:lstStyle/>
                        <a:p>
                          <a:pPr algn="ctr" hangingPunct="0">
                            <a:lnSpc>
                              <a:spcPct val="150000"/>
                            </a:lnSpc>
                            <a:spcAft>
                              <a:spcPts val="0"/>
                            </a:spcAft>
                          </a:pPr>
                          <a:r>
                            <a:rPr lang="zh-CN" sz="21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正反应</a:t>
                          </a:r>
                          <a:endParaRPr lang="zh-CN" sz="1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r>
                            <a:rPr lang="zh-CN" sz="21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方向</a:t>
                          </a:r>
                          <a:endParaRPr lang="zh-CN" sz="1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1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增大反应物的浓度</a:t>
                          </a:r>
                          <a:endParaRPr lang="zh-CN" sz="11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9424" marR="59424"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1773555">
                    <a:tc>
                      <a:txBody>
                        <a:bodyPr/>
                        <a:lstStyle/>
                        <a:p>
                          <a:pPr algn="just" hangingPunct="0">
                            <a:lnSpc>
                              <a:spcPct val="150000"/>
                            </a:lnSpc>
                            <a:spcAft>
                              <a:spcPts val="0"/>
                            </a:spcAft>
                          </a:pPr>
                          <a:endParaRPr lang="en-US" altLang="zh-CN" sz="11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endParaRPr lang="en-US" altLang="zh-CN" sz="11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endParaRPr lang="en-US" altLang="zh-CN" sz="11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endParaRPr lang="en-US" altLang="zh-CN" sz="11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endParaRPr lang="en-US" altLang="zh-CN" sz="11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endParaRPr lang="en-US" altLang="zh-CN" sz="110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endParaRPr lang="zh-CN" sz="1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endParaRPr lang="zh-CN"/>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blipFill>
                          <a:blip r:embed="rId2"/>
                        </a:blipFill>
                      </a:tcPr>
                    </a:tc>
                    <a:tc vMerge="1">
                      <a:tcPr/>
                    </a:tc>
                    <a:tc>
                      <a:txBody>
                        <a:bodyPr/>
                        <a:lstStyle/>
                        <a:p>
                          <a:pPr algn="just" hangingPunct="0">
                            <a:lnSpc>
                              <a:spcPct val="150000"/>
                            </a:lnSpc>
                            <a:spcAft>
                              <a:spcPts val="0"/>
                            </a:spcAft>
                          </a:pPr>
                          <a:r>
                            <a:rPr lang="zh-CN" sz="21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降低温度</a:t>
                          </a:r>
                          <a:r>
                            <a:rPr lang="en-US" sz="21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100" b="1"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正反应放热的反应</a:t>
                          </a:r>
                          <a:r>
                            <a:rPr lang="en-US" sz="21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1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或减小压强</a:t>
                          </a:r>
                          <a:r>
                            <a:rPr lang="en-US" sz="21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100" b="1"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正反应气体体积增大的反应</a:t>
                          </a:r>
                          <a:r>
                            <a:rPr lang="en-US" sz="21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11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9424" marR="59424"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bl>
              </a:graphicData>
            </a:graphic>
          </p:graphicFrame>
        </mc:Fallback>
      </mc:AlternateContent>
      <p:pic>
        <p:nvPicPr>
          <p:cNvPr id="1028" name="cx467.jpg"/>
          <p:cNvPicPr>
            <a:picLocks noChangeAspect="1" noChangeArrowheads="1"/>
          </p:cNvPicPr>
          <p:nvPr/>
        </p:nvPicPr>
        <p:blipFill>
          <a:blip r:embed="rId3" cstate="print">
            <a:clrChange>
              <a:clrFrom>
                <a:srgbClr val="FFFFFE"/>
              </a:clrFrom>
              <a:clrTo>
                <a:srgbClr val="FFFFFE">
                  <a:alpha val="0"/>
                </a:srgbClr>
              </a:clrTo>
            </a:clrChange>
            <a:extLst>
              <a:ext uri="{28A0092B-C50C-407E-A947-70E740481C1C}">
                <a14:useLocalDpi xmlns:a14="http://schemas.microsoft.com/office/drawing/2010/main" val="0"/>
              </a:ext>
            </a:extLst>
          </a:blip>
          <a:srcRect/>
          <a:stretch>
            <a:fillRect/>
          </a:stretch>
        </p:blipFill>
        <p:spPr bwMode="auto">
          <a:xfrm>
            <a:off x="1771728" y="2625131"/>
            <a:ext cx="1694669" cy="1633414"/>
          </a:xfrm>
          <a:prstGeom prst="rect">
            <a:avLst/>
          </a:prstGeom>
          <a:noFill/>
          <a:extLst>
            <a:ext uri="{909E8E84-426E-40DD-AFC4-6F175D3DCCD1}">
              <a14:hiddenFill xmlns:a14="http://schemas.microsoft.com/office/drawing/2010/main">
                <a:solidFill>
                  <a:srgbClr val="FFFFFF"/>
                </a:solidFill>
              </a14:hiddenFill>
            </a:ext>
          </a:extLst>
        </p:spPr>
      </p:pic>
      <p:pic>
        <p:nvPicPr>
          <p:cNvPr id="1027" name="cx468.jpg"/>
          <p:cNvPicPr>
            <a:picLocks noChangeAspect="1" noChangeArrowheads="1"/>
          </p:cNvPicPr>
          <p:nvPr/>
        </p:nvPicPr>
        <p:blipFill>
          <a:blip r:embed="rId4" cstate="print">
            <a:clrChange>
              <a:clrFrom>
                <a:srgbClr val="FFFFFE"/>
              </a:clrFrom>
              <a:clrTo>
                <a:srgbClr val="FFFFFE">
                  <a:alpha val="0"/>
                </a:srgbClr>
              </a:clrTo>
            </a:clrChange>
            <a:extLst>
              <a:ext uri="{28A0092B-C50C-407E-A947-70E740481C1C}">
                <a14:useLocalDpi xmlns:a14="http://schemas.microsoft.com/office/drawing/2010/main" val="0"/>
              </a:ext>
            </a:extLst>
          </a:blip>
          <a:srcRect/>
          <a:stretch>
            <a:fillRect/>
          </a:stretch>
        </p:blipFill>
        <p:spPr bwMode="auto">
          <a:xfrm>
            <a:off x="1918742" y="4378379"/>
            <a:ext cx="1633414" cy="1653835"/>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14721</Words>
  <Application>WPS 演示</Application>
  <PresentationFormat>自定义</PresentationFormat>
  <Paragraphs>1038</Paragraphs>
  <Slides>74</Slides>
  <Notes>0</Notes>
  <HiddenSlides>0</HiddenSlides>
  <MMClips>0</MMClips>
  <ScaleCrop>false</ScaleCrop>
  <HeadingPairs>
    <vt:vector size="6" baseType="variant">
      <vt:variant>
        <vt:lpstr>已用的字体</vt:lpstr>
      </vt:variant>
      <vt:variant>
        <vt:i4>13</vt:i4>
      </vt:variant>
      <vt:variant>
        <vt:lpstr>主题</vt:lpstr>
      </vt:variant>
      <vt:variant>
        <vt:i4>1</vt:i4>
      </vt:variant>
      <vt:variant>
        <vt:lpstr>幻灯片标题</vt:lpstr>
      </vt:variant>
      <vt:variant>
        <vt:i4>74</vt:i4>
      </vt:variant>
    </vt:vector>
  </HeadingPairs>
  <TitlesOfParts>
    <vt:vector size="88" baseType="lpstr">
      <vt:lpstr>Arial</vt:lpstr>
      <vt:lpstr>宋体</vt:lpstr>
      <vt:lpstr>Wingdings</vt:lpstr>
      <vt:lpstr>Times New Roman</vt:lpstr>
      <vt:lpstr>楷体</vt:lpstr>
      <vt:lpstr>微软雅黑</vt:lpstr>
      <vt:lpstr>黑体</vt:lpstr>
      <vt:lpstr>Book Antiqua</vt:lpstr>
      <vt:lpstr>Cambria Math</vt:lpstr>
      <vt:lpstr>仿宋</vt:lpstr>
      <vt:lpstr>Arial Unicode MS</vt:lpstr>
      <vt:lpstr>Calibri</vt:lpstr>
      <vt:lpstr>MS Gothic</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zyy</cp:lastModifiedBy>
  <cp:revision>429</cp:revision>
  <dcterms:created xsi:type="dcterms:W3CDTF">2020-11-06T05:24:00Z</dcterms:created>
  <dcterms:modified xsi:type="dcterms:W3CDTF">2025-09-01T06:31:10Z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2052-12.1.0.22529</vt:lpwstr>
  </property>
  <property fmtid="{D5CDD505-2E9C-101B-9397-08002B2CF9AE}" pid="3" name="ICV">
    <vt:lpwstr>C802B5DE94064AED8529DD2C20B373F3_12</vt:lpwstr>
  </property>
</Properties>
</file>